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341" r:id="rId2"/>
    <p:sldId id="342" r:id="rId3"/>
    <p:sldId id="343" r:id="rId4"/>
    <p:sldId id="436" r:id="rId5"/>
    <p:sldId id="437" r:id="rId6"/>
    <p:sldId id="344" r:id="rId7"/>
    <p:sldId id="345" r:id="rId8"/>
    <p:sldId id="346" r:id="rId9"/>
    <p:sldId id="347" r:id="rId10"/>
    <p:sldId id="348" r:id="rId11"/>
    <p:sldId id="380" r:id="rId12"/>
    <p:sldId id="352" r:id="rId13"/>
    <p:sldId id="353" r:id="rId14"/>
    <p:sldId id="355" r:id="rId15"/>
    <p:sldId id="357" r:id="rId16"/>
    <p:sldId id="356" r:id="rId17"/>
    <p:sldId id="359" r:id="rId18"/>
    <p:sldId id="360" r:id="rId19"/>
    <p:sldId id="406" r:id="rId20"/>
    <p:sldId id="358" r:id="rId21"/>
    <p:sldId id="394" r:id="rId22"/>
    <p:sldId id="395" r:id="rId23"/>
    <p:sldId id="386" r:id="rId24"/>
    <p:sldId id="362" r:id="rId25"/>
    <p:sldId id="364" r:id="rId26"/>
    <p:sldId id="365" r:id="rId27"/>
    <p:sldId id="366" r:id="rId28"/>
    <p:sldId id="402" r:id="rId29"/>
    <p:sldId id="368" r:id="rId30"/>
    <p:sldId id="369" r:id="rId31"/>
    <p:sldId id="408" r:id="rId32"/>
    <p:sldId id="444" r:id="rId33"/>
    <p:sldId id="370" r:id="rId34"/>
    <p:sldId id="371" r:id="rId35"/>
    <p:sldId id="428" r:id="rId36"/>
    <p:sldId id="427" r:id="rId37"/>
    <p:sldId id="426" r:id="rId38"/>
    <p:sldId id="431" r:id="rId39"/>
    <p:sldId id="372" r:id="rId40"/>
    <p:sldId id="435" r:id="rId41"/>
    <p:sldId id="373" r:id="rId42"/>
    <p:sldId id="439" r:id="rId43"/>
    <p:sldId id="384" r:id="rId44"/>
    <p:sldId id="374" r:id="rId45"/>
    <p:sldId id="375" r:id="rId46"/>
    <p:sldId id="376" r:id="rId47"/>
    <p:sldId id="401" r:id="rId48"/>
    <p:sldId id="397" r:id="rId49"/>
    <p:sldId id="298" r:id="rId50"/>
    <p:sldId id="419" r:id="rId51"/>
    <p:sldId id="420" r:id="rId52"/>
    <p:sldId id="421" r:id="rId53"/>
    <p:sldId id="422" r:id="rId54"/>
    <p:sldId id="423" r:id="rId55"/>
    <p:sldId id="424" r:id="rId56"/>
    <p:sldId id="425" r:id="rId57"/>
    <p:sldId id="409" r:id="rId58"/>
    <p:sldId id="410" r:id="rId59"/>
    <p:sldId id="411" r:id="rId60"/>
    <p:sldId id="412" r:id="rId61"/>
    <p:sldId id="413" r:id="rId62"/>
    <p:sldId id="414" r:id="rId63"/>
    <p:sldId id="415" r:id="rId64"/>
    <p:sldId id="416" r:id="rId65"/>
    <p:sldId id="417" r:id="rId66"/>
    <p:sldId id="418" r:id="rId67"/>
    <p:sldId id="407" r:id="rId68"/>
    <p:sldId id="377" r:id="rId69"/>
    <p:sldId id="306" r:id="rId70"/>
    <p:sldId id="320" r:id="rId71"/>
    <p:sldId id="321" r:id="rId72"/>
    <p:sldId id="322" r:id="rId73"/>
    <p:sldId id="326" r:id="rId74"/>
    <p:sldId id="327" r:id="rId75"/>
    <p:sldId id="340" r:id="rId76"/>
    <p:sldId id="328" r:id="rId77"/>
    <p:sldId id="329" r:id="rId78"/>
    <p:sldId id="337" r:id="rId79"/>
    <p:sldId id="338" r:id="rId80"/>
    <p:sldId id="381" r:id="rId81"/>
    <p:sldId id="389" r:id="rId82"/>
    <p:sldId id="390" r:id="rId83"/>
    <p:sldId id="391" r:id="rId84"/>
    <p:sldId id="392" r:id="rId85"/>
    <p:sldId id="393" r:id="rId86"/>
    <p:sldId id="400" r:id="rId87"/>
    <p:sldId id="403" r:id="rId88"/>
    <p:sldId id="404" r:id="rId89"/>
    <p:sldId id="405" r:id="rId90"/>
    <p:sldId id="430" r:id="rId91"/>
    <p:sldId id="432" r:id="rId92"/>
    <p:sldId id="433" r:id="rId93"/>
    <p:sldId id="440" r:id="rId94"/>
    <p:sldId id="441" r:id="rId95"/>
    <p:sldId id="442" r:id="rId96"/>
    <p:sldId id="443" r:id="rId97"/>
    <p:sldId id="445" r:id="rId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17" autoAdjust="0"/>
  </p:normalViewPr>
  <p:slideViewPr>
    <p:cSldViewPr snapToGrid="0" snapToObjects="1">
      <p:cViewPr varScale="1">
        <p:scale>
          <a:sx n="95" d="100"/>
          <a:sy n="95" d="100"/>
        </p:scale>
        <p:origin x="-20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44DF2-6AC5-3049-A8FD-D16E507AE788}" type="doc">
      <dgm:prSet loTypeId="urn:microsoft.com/office/officeart/2009/layout/CirclePictureHierarchy" loCatId="" qsTypeId="urn:microsoft.com/office/officeart/2005/8/quickstyle/simple1" qsCatId="simple" csTypeId="urn:microsoft.com/office/officeart/2005/8/colors/colorful1" csCatId="colorful" phldr="1"/>
      <dgm:spPr/>
      <dgm:t>
        <a:bodyPr/>
        <a:lstStyle/>
        <a:p>
          <a:endParaRPr lang="en-US"/>
        </a:p>
      </dgm:t>
    </dgm:pt>
    <dgm:pt modelId="{86C6F81B-CFBB-7642-AE4D-1A0F1CF07AEC}">
      <dgm:prSet phldrT="[Text]"/>
      <dgm:spPr/>
      <dgm:t>
        <a:bodyPr/>
        <a:lstStyle/>
        <a:p>
          <a:r>
            <a:rPr lang="en-US" dirty="0" smtClean="0"/>
            <a:t>root</a:t>
          </a:r>
          <a:endParaRPr lang="en-US" dirty="0"/>
        </a:p>
      </dgm:t>
    </dgm:pt>
    <dgm:pt modelId="{29F51CB7-F17D-FD49-A603-5DD932690680}" type="parTrans" cxnId="{4EEBFEAB-58D4-2F4B-A9ED-86C1C8DEED8C}">
      <dgm:prSet/>
      <dgm:spPr/>
      <dgm:t>
        <a:bodyPr/>
        <a:lstStyle/>
        <a:p>
          <a:endParaRPr lang="en-US"/>
        </a:p>
      </dgm:t>
    </dgm:pt>
    <dgm:pt modelId="{4F6122FD-F30F-A944-8FCE-BBCDC9D89AC0}" type="sibTrans" cxnId="{4EEBFEAB-58D4-2F4B-A9ED-86C1C8DEED8C}">
      <dgm:prSet/>
      <dgm:spPr/>
      <dgm:t>
        <a:bodyPr/>
        <a:lstStyle/>
        <a:p>
          <a:endParaRPr lang="en-US"/>
        </a:p>
      </dgm:t>
    </dgm:pt>
    <dgm:pt modelId="{815C296B-82EE-864B-A133-A6169CF0292B}">
      <dgm:prSet phldrT="[Text]"/>
      <dgm:spPr/>
      <dgm:t>
        <a:bodyPr/>
        <a:lstStyle/>
        <a:p>
          <a:r>
            <a:rPr lang="en-US" dirty="0" smtClean="0"/>
            <a:t>dir1</a:t>
          </a:r>
          <a:endParaRPr lang="en-US" dirty="0"/>
        </a:p>
      </dgm:t>
    </dgm:pt>
    <dgm:pt modelId="{D2EDDE0E-F75E-4F47-A710-558A78D42FF2}" type="parTrans" cxnId="{932BAB43-518E-CE4E-AA7F-215FF02026B0}">
      <dgm:prSet/>
      <dgm:spPr/>
      <dgm:t>
        <a:bodyPr/>
        <a:lstStyle/>
        <a:p>
          <a:endParaRPr lang="en-US"/>
        </a:p>
      </dgm:t>
    </dgm:pt>
    <dgm:pt modelId="{16AEECC0-DEA7-6D40-84B0-01FDB55CF6B0}" type="sibTrans" cxnId="{932BAB43-518E-CE4E-AA7F-215FF02026B0}">
      <dgm:prSet/>
      <dgm:spPr/>
      <dgm:t>
        <a:bodyPr/>
        <a:lstStyle/>
        <a:p>
          <a:endParaRPr lang="en-US"/>
        </a:p>
      </dgm:t>
    </dgm:pt>
    <dgm:pt modelId="{F5F6C225-31A9-FC4A-B38D-1EA2D15308F0}">
      <dgm:prSet phldrT="[Text]"/>
      <dgm:spPr/>
      <dgm:t>
        <a:bodyPr/>
        <a:lstStyle/>
        <a:p>
          <a:r>
            <a:rPr lang="en-US" dirty="0" smtClean="0"/>
            <a:t>file1</a:t>
          </a:r>
          <a:endParaRPr lang="en-US" dirty="0"/>
        </a:p>
      </dgm:t>
    </dgm:pt>
    <dgm:pt modelId="{4FFDA857-B78A-C847-80AA-FDC97B81AEA5}" type="parTrans" cxnId="{F2EE3695-A71A-7245-BCCD-877C0B86C6AE}">
      <dgm:prSet/>
      <dgm:spPr/>
      <dgm:t>
        <a:bodyPr/>
        <a:lstStyle/>
        <a:p>
          <a:endParaRPr lang="en-US"/>
        </a:p>
      </dgm:t>
    </dgm:pt>
    <dgm:pt modelId="{EFF8F6D7-807F-7348-B25B-4D5B6B5E160A}" type="sibTrans" cxnId="{F2EE3695-A71A-7245-BCCD-877C0B86C6AE}">
      <dgm:prSet/>
      <dgm:spPr/>
      <dgm:t>
        <a:bodyPr/>
        <a:lstStyle/>
        <a:p>
          <a:endParaRPr lang="en-US"/>
        </a:p>
      </dgm:t>
    </dgm:pt>
    <dgm:pt modelId="{FFDFD97B-6DC9-1D41-81BB-32094617D5E6}">
      <dgm:prSet phldrT="[Text]"/>
      <dgm:spPr/>
      <dgm:t>
        <a:bodyPr/>
        <a:lstStyle/>
        <a:p>
          <a:r>
            <a:rPr lang="en-US" dirty="0" smtClean="0"/>
            <a:t>file2</a:t>
          </a:r>
          <a:endParaRPr lang="en-US" dirty="0"/>
        </a:p>
      </dgm:t>
    </dgm:pt>
    <dgm:pt modelId="{702B20F6-DD13-BB45-A1ED-8B2D02EACC9C}" type="parTrans" cxnId="{127D6B61-C334-1A41-B851-BDECFCC117C1}">
      <dgm:prSet/>
      <dgm:spPr/>
      <dgm:t>
        <a:bodyPr/>
        <a:lstStyle/>
        <a:p>
          <a:endParaRPr lang="en-US"/>
        </a:p>
      </dgm:t>
    </dgm:pt>
    <dgm:pt modelId="{57922240-C66D-DA41-ACC5-6750C9C875D9}" type="sibTrans" cxnId="{127D6B61-C334-1A41-B851-BDECFCC117C1}">
      <dgm:prSet/>
      <dgm:spPr/>
      <dgm:t>
        <a:bodyPr/>
        <a:lstStyle/>
        <a:p>
          <a:endParaRPr lang="en-US"/>
        </a:p>
      </dgm:t>
    </dgm:pt>
    <dgm:pt modelId="{68ED6D98-038F-9A4C-B5E5-3486CC1597EF}">
      <dgm:prSet phldrT="[Text]"/>
      <dgm:spPr/>
      <dgm:t>
        <a:bodyPr/>
        <a:lstStyle/>
        <a:p>
          <a:r>
            <a:rPr lang="en-US" dirty="0" smtClean="0"/>
            <a:t>dir2</a:t>
          </a:r>
          <a:endParaRPr lang="en-US" dirty="0"/>
        </a:p>
      </dgm:t>
    </dgm:pt>
    <dgm:pt modelId="{68739533-A940-6C44-B8EF-B445D5A299C6}" type="parTrans" cxnId="{F56870A8-ED33-8F46-BEAF-420ACB3B4DFC}">
      <dgm:prSet/>
      <dgm:spPr/>
      <dgm:t>
        <a:bodyPr/>
        <a:lstStyle/>
        <a:p>
          <a:endParaRPr lang="en-US"/>
        </a:p>
      </dgm:t>
    </dgm:pt>
    <dgm:pt modelId="{39CD2EC1-2D38-8942-B877-8DDA5B64738E}" type="sibTrans" cxnId="{F56870A8-ED33-8F46-BEAF-420ACB3B4DFC}">
      <dgm:prSet/>
      <dgm:spPr/>
      <dgm:t>
        <a:bodyPr/>
        <a:lstStyle/>
        <a:p>
          <a:endParaRPr lang="en-US"/>
        </a:p>
      </dgm:t>
    </dgm:pt>
    <dgm:pt modelId="{C8B8A6D2-F12E-9A40-AEBE-72D32229ACF5}">
      <dgm:prSet phldrT="[Text]"/>
      <dgm:spPr/>
      <dgm:t>
        <a:bodyPr/>
        <a:lstStyle/>
        <a:p>
          <a:r>
            <a:rPr lang="en-US" dirty="0" smtClean="0"/>
            <a:t>file3</a:t>
          </a:r>
          <a:endParaRPr lang="en-US" dirty="0"/>
        </a:p>
      </dgm:t>
    </dgm:pt>
    <dgm:pt modelId="{26B8F61F-BCF9-8843-A7D0-2A00811D08CB}" type="parTrans" cxnId="{C506429C-0E65-3A41-8BAE-BE767765272C}">
      <dgm:prSet/>
      <dgm:spPr/>
      <dgm:t>
        <a:bodyPr/>
        <a:lstStyle/>
        <a:p>
          <a:endParaRPr lang="en-US"/>
        </a:p>
      </dgm:t>
    </dgm:pt>
    <dgm:pt modelId="{7100D213-84E4-ED42-A8BE-8ED951F267FD}" type="sibTrans" cxnId="{C506429C-0E65-3A41-8BAE-BE767765272C}">
      <dgm:prSet/>
      <dgm:spPr/>
      <dgm:t>
        <a:bodyPr/>
        <a:lstStyle/>
        <a:p>
          <a:endParaRPr lang="en-US"/>
        </a:p>
      </dgm:t>
    </dgm:pt>
    <dgm:pt modelId="{1425A270-5A19-BD40-BEBD-B59F81C92DC4}" type="pres">
      <dgm:prSet presAssocID="{81944DF2-6AC5-3049-A8FD-D16E507AE788}" presName="hierChild1" presStyleCnt="0">
        <dgm:presLayoutVars>
          <dgm:chPref val="1"/>
          <dgm:dir/>
          <dgm:animOne val="branch"/>
          <dgm:animLvl val="lvl"/>
          <dgm:resizeHandles/>
        </dgm:presLayoutVars>
      </dgm:prSet>
      <dgm:spPr/>
      <dgm:t>
        <a:bodyPr/>
        <a:lstStyle/>
        <a:p>
          <a:endParaRPr lang="en-US"/>
        </a:p>
      </dgm:t>
    </dgm:pt>
    <dgm:pt modelId="{C7F7B8FD-4785-2542-9D66-E1C6DCF4E05C}" type="pres">
      <dgm:prSet presAssocID="{86C6F81B-CFBB-7642-AE4D-1A0F1CF07AEC}" presName="hierRoot1" presStyleCnt="0"/>
      <dgm:spPr/>
    </dgm:pt>
    <dgm:pt modelId="{833FDD81-6F3C-8549-B955-D1BCC38E6D2D}" type="pres">
      <dgm:prSet presAssocID="{86C6F81B-CFBB-7642-AE4D-1A0F1CF07AEC}" presName="composite" presStyleCnt="0"/>
      <dgm:spPr/>
    </dgm:pt>
    <dgm:pt modelId="{C4DB76B3-8A0E-CD45-9523-2441FB45806E}" type="pres">
      <dgm:prSet presAssocID="{86C6F81B-CFBB-7642-AE4D-1A0F1CF07AEC}" presName="image" presStyleLbl="node0" presStyleIdx="0" presStyleCnt="1"/>
      <dgm:spPr/>
      <dgm:t>
        <a:bodyPr/>
        <a:lstStyle/>
        <a:p>
          <a:endParaRPr lang="en-US"/>
        </a:p>
      </dgm:t>
    </dgm:pt>
    <dgm:pt modelId="{5FC5C373-8119-924A-9267-913ADBA274A0}" type="pres">
      <dgm:prSet presAssocID="{86C6F81B-CFBB-7642-AE4D-1A0F1CF07AEC}" presName="text" presStyleLbl="revTx" presStyleIdx="0" presStyleCnt="6">
        <dgm:presLayoutVars>
          <dgm:chPref val="3"/>
        </dgm:presLayoutVars>
      </dgm:prSet>
      <dgm:spPr/>
      <dgm:t>
        <a:bodyPr/>
        <a:lstStyle/>
        <a:p>
          <a:endParaRPr lang="en-US"/>
        </a:p>
      </dgm:t>
    </dgm:pt>
    <dgm:pt modelId="{2934ADB7-48CE-DB4B-9801-2AF2B26CAF3C}" type="pres">
      <dgm:prSet presAssocID="{86C6F81B-CFBB-7642-AE4D-1A0F1CF07AEC}" presName="hierChild2" presStyleCnt="0"/>
      <dgm:spPr/>
    </dgm:pt>
    <dgm:pt modelId="{1A356278-3B16-B145-9BF0-54B7980F58A8}" type="pres">
      <dgm:prSet presAssocID="{D2EDDE0E-F75E-4F47-A710-558A78D42FF2}" presName="Name10" presStyleLbl="parChTrans1D2" presStyleIdx="0" presStyleCnt="2"/>
      <dgm:spPr/>
      <dgm:t>
        <a:bodyPr/>
        <a:lstStyle/>
        <a:p>
          <a:endParaRPr lang="en-US"/>
        </a:p>
      </dgm:t>
    </dgm:pt>
    <dgm:pt modelId="{3225DA54-2E18-2E40-8678-D2F581A7338A}" type="pres">
      <dgm:prSet presAssocID="{815C296B-82EE-864B-A133-A6169CF0292B}" presName="hierRoot2" presStyleCnt="0"/>
      <dgm:spPr/>
    </dgm:pt>
    <dgm:pt modelId="{C04AACCA-F1A3-7247-97D7-C83C63A4A6F2}" type="pres">
      <dgm:prSet presAssocID="{815C296B-82EE-864B-A133-A6169CF0292B}" presName="composite2" presStyleCnt="0"/>
      <dgm:spPr/>
    </dgm:pt>
    <dgm:pt modelId="{0CC15ACF-D4FB-7846-90E8-FCDF513CE735}" type="pres">
      <dgm:prSet presAssocID="{815C296B-82EE-864B-A133-A6169CF0292B}" presName="image2" presStyleLbl="node2" presStyleIdx="0" presStyleCnt="2"/>
      <dgm:spPr/>
    </dgm:pt>
    <dgm:pt modelId="{06F5E4F3-D54E-B54B-9857-8DDD4012729C}" type="pres">
      <dgm:prSet presAssocID="{815C296B-82EE-864B-A133-A6169CF0292B}" presName="text2" presStyleLbl="revTx" presStyleIdx="1" presStyleCnt="6">
        <dgm:presLayoutVars>
          <dgm:chPref val="3"/>
        </dgm:presLayoutVars>
      </dgm:prSet>
      <dgm:spPr/>
      <dgm:t>
        <a:bodyPr/>
        <a:lstStyle/>
        <a:p>
          <a:endParaRPr lang="en-US"/>
        </a:p>
      </dgm:t>
    </dgm:pt>
    <dgm:pt modelId="{C0DA3DC8-4651-C74A-BE2A-139EA69EBFDC}" type="pres">
      <dgm:prSet presAssocID="{815C296B-82EE-864B-A133-A6169CF0292B}" presName="hierChild3" presStyleCnt="0"/>
      <dgm:spPr/>
    </dgm:pt>
    <dgm:pt modelId="{89E18BF2-A7E9-A947-8684-C8B4D26E7016}" type="pres">
      <dgm:prSet presAssocID="{4FFDA857-B78A-C847-80AA-FDC97B81AEA5}" presName="Name17" presStyleLbl="parChTrans1D3" presStyleIdx="0" presStyleCnt="3"/>
      <dgm:spPr/>
      <dgm:t>
        <a:bodyPr/>
        <a:lstStyle/>
        <a:p>
          <a:endParaRPr lang="en-US"/>
        </a:p>
      </dgm:t>
    </dgm:pt>
    <dgm:pt modelId="{0F4AA922-8F66-A345-BD42-969FC8D42C03}" type="pres">
      <dgm:prSet presAssocID="{F5F6C225-31A9-FC4A-B38D-1EA2D15308F0}" presName="hierRoot3" presStyleCnt="0"/>
      <dgm:spPr/>
    </dgm:pt>
    <dgm:pt modelId="{9BE97F72-4348-8042-A9CE-F24EFF4667CA}" type="pres">
      <dgm:prSet presAssocID="{F5F6C225-31A9-FC4A-B38D-1EA2D15308F0}" presName="composite3" presStyleCnt="0"/>
      <dgm:spPr/>
    </dgm:pt>
    <dgm:pt modelId="{6745056C-97A4-0448-8017-A877361525A3}" type="pres">
      <dgm:prSet presAssocID="{F5F6C225-31A9-FC4A-B38D-1EA2D15308F0}" presName="image3" presStyleLbl="node3" presStyleIdx="0" presStyleCnt="3"/>
      <dgm:spPr/>
    </dgm:pt>
    <dgm:pt modelId="{AD426D1E-8DE2-DF4D-8A66-16DD7ED41BD1}" type="pres">
      <dgm:prSet presAssocID="{F5F6C225-31A9-FC4A-B38D-1EA2D15308F0}" presName="text3" presStyleLbl="revTx" presStyleIdx="2" presStyleCnt="6">
        <dgm:presLayoutVars>
          <dgm:chPref val="3"/>
        </dgm:presLayoutVars>
      </dgm:prSet>
      <dgm:spPr/>
      <dgm:t>
        <a:bodyPr/>
        <a:lstStyle/>
        <a:p>
          <a:endParaRPr lang="en-US"/>
        </a:p>
      </dgm:t>
    </dgm:pt>
    <dgm:pt modelId="{959F4752-8801-7144-BE12-4B2641083BF0}" type="pres">
      <dgm:prSet presAssocID="{F5F6C225-31A9-FC4A-B38D-1EA2D15308F0}" presName="hierChild4" presStyleCnt="0"/>
      <dgm:spPr/>
    </dgm:pt>
    <dgm:pt modelId="{997AE84C-6D08-1E4C-877C-7291C39CF2AF}" type="pres">
      <dgm:prSet presAssocID="{702B20F6-DD13-BB45-A1ED-8B2D02EACC9C}" presName="Name17" presStyleLbl="parChTrans1D3" presStyleIdx="1" presStyleCnt="3"/>
      <dgm:spPr/>
      <dgm:t>
        <a:bodyPr/>
        <a:lstStyle/>
        <a:p>
          <a:endParaRPr lang="en-US"/>
        </a:p>
      </dgm:t>
    </dgm:pt>
    <dgm:pt modelId="{442A7A0F-896E-E545-9A82-F4D0364B14D6}" type="pres">
      <dgm:prSet presAssocID="{FFDFD97B-6DC9-1D41-81BB-32094617D5E6}" presName="hierRoot3" presStyleCnt="0"/>
      <dgm:spPr/>
    </dgm:pt>
    <dgm:pt modelId="{8DA53B47-CFFC-F343-A8E2-6F42FFA2B2EF}" type="pres">
      <dgm:prSet presAssocID="{FFDFD97B-6DC9-1D41-81BB-32094617D5E6}" presName="composite3" presStyleCnt="0"/>
      <dgm:spPr/>
    </dgm:pt>
    <dgm:pt modelId="{BA6FA86D-0B13-D54E-80CA-86BB2A5965A3}" type="pres">
      <dgm:prSet presAssocID="{FFDFD97B-6DC9-1D41-81BB-32094617D5E6}" presName="image3" presStyleLbl="node3" presStyleIdx="1" presStyleCnt="3"/>
      <dgm:spPr/>
      <dgm:t>
        <a:bodyPr/>
        <a:lstStyle/>
        <a:p>
          <a:endParaRPr lang="en-US"/>
        </a:p>
      </dgm:t>
    </dgm:pt>
    <dgm:pt modelId="{ED1180F4-754F-AC40-B530-1B884A05D6B5}" type="pres">
      <dgm:prSet presAssocID="{FFDFD97B-6DC9-1D41-81BB-32094617D5E6}" presName="text3" presStyleLbl="revTx" presStyleIdx="3" presStyleCnt="6">
        <dgm:presLayoutVars>
          <dgm:chPref val="3"/>
        </dgm:presLayoutVars>
      </dgm:prSet>
      <dgm:spPr/>
      <dgm:t>
        <a:bodyPr/>
        <a:lstStyle/>
        <a:p>
          <a:endParaRPr lang="en-US"/>
        </a:p>
      </dgm:t>
    </dgm:pt>
    <dgm:pt modelId="{7F5222A3-1319-0E4E-BF64-103875D0A116}" type="pres">
      <dgm:prSet presAssocID="{FFDFD97B-6DC9-1D41-81BB-32094617D5E6}" presName="hierChild4" presStyleCnt="0"/>
      <dgm:spPr/>
    </dgm:pt>
    <dgm:pt modelId="{513AC27D-BBF4-6A46-B25A-FB192C36486B}" type="pres">
      <dgm:prSet presAssocID="{68739533-A940-6C44-B8EF-B445D5A299C6}" presName="Name10" presStyleLbl="parChTrans1D2" presStyleIdx="1" presStyleCnt="2"/>
      <dgm:spPr/>
      <dgm:t>
        <a:bodyPr/>
        <a:lstStyle/>
        <a:p>
          <a:endParaRPr lang="en-US"/>
        </a:p>
      </dgm:t>
    </dgm:pt>
    <dgm:pt modelId="{603E8365-BC1F-4D49-868B-8B6C2BE67098}" type="pres">
      <dgm:prSet presAssocID="{68ED6D98-038F-9A4C-B5E5-3486CC1597EF}" presName="hierRoot2" presStyleCnt="0"/>
      <dgm:spPr/>
    </dgm:pt>
    <dgm:pt modelId="{43BF5A5F-9189-2642-B99A-9B1C47ADE5E0}" type="pres">
      <dgm:prSet presAssocID="{68ED6D98-038F-9A4C-B5E5-3486CC1597EF}" presName="composite2" presStyleCnt="0"/>
      <dgm:spPr/>
    </dgm:pt>
    <dgm:pt modelId="{C71FDF38-1A0C-4A4D-A0B5-3713345E5AC8}" type="pres">
      <dgm:prSet presAssocID="{68ED6D98-038F-9A4C-B5E5-3486CC1597EF}" presName="image2" presStyleLbl="node2" presStyleIdx="1" presStyleCnt="2"/>
      <dgm:spPr/>
    </dgm:pt>
    <dgm:pt modelId="{64A29703-41AC-1A4A-B87D-FBF05F62B818}" type="pres">
      <dgm:prSet presAssocID="{68ED6D98-038F-9A4C-B5E5-3486CC1597EF}" presName="text2" presStyleLbl="revTx" presStyleIdx="4" presStyleCnt="6">
        <dgm:presLayoutVars>
          <dgm:chPref val="3"/>
        </dgm:presLayoutVars>
      </dgm:prSet>
      <dgm:spPr/>
      <dgm:t>
        <a:bodyPr/>
        <a:lstStyle/>
        <a:p>
          <a:endParaRPr lang="en-US"/>
        </a:p>
      </dgm:t>
    </dgm:pt>
    <dgm:pt modelId="{BF30E6FD-3B92-9147-A3FE-C28AB4B5FE3E}" type="pres">
      <dgm:prSet presAssocID="{68ED6D98-038F-9A4C-B5E5-3486CC1597EF}" presName="hierChild3" presStyleCnt="0"/>
      <dgm:spPr/>
    </dgm:pt>
    <dgm:pt modelId="{7FAF9BEC-E85B-6E4C-BF54-7BC51F9C9C33}" type="pres">
      <dgm:prSet presAssocID="{26B8F61F-BCF9-8843-A7D0-2A00811D08CB}" presName="Name17" presStyleLbl="parChTrans1D3" presStyleIdx="2" presStyleCnt="3"/>
      <dgm:spPr/>
      <dgm:t>
        <a:bodyPr/>
        <a:lstStyle/>
        <a:p>
          <a:endParaRPr lang="en-US"/>
        </a:p>
      </dgm:t>
    </dgm:pt>
    <dgm:pt modelId="{0E86C187-7892-634A-A6AB-C4AFBA31397D}" type="pres">
      <dgm:prSet presAssocID="{C8B8A6D2-F12E-9A40-AEBE-72D32229ACF5}" presName="hierRoot3" presStyleCnt="0"/>
      <dgm:spPr/>
    </dgm:pt>
    <dgm:pt modelId="{F9D297DA-340F-4843-910D-BBD7CDC8F621}" type="pres">
      <dgm:prSet presAssocID="{C8B8A6D2-F12E-9A40-AEBE-72D32229ACF5}" presName="composite3" presStyleCnt="0"/>
      <dgm:spPr/>
    </dgm:pt>
    <dgm:pt modelId="{6342F50F-7470-2348-960C-55ED0120CAB8}" type="pres">
      <dgm:prSet presAssocID="{C8B8A6D2-F12E-9A40-AEBE-72D32229ACF5}" presName="image3" presStyleLbl="node3" presStyleIdx="2" presStyleCnt="3"/>
      <dgm:spPr/>
    </dgm:pt>
    <dgm:pt modelId="{80DF06D6-A358-F546-8C6C-10DC324B8BD9}" type="pres">
      <dgm:prSet presAssocID="{C8B8A6D2-F12E-9A40-AEBE-72D32229ACF5}" presName="text3" presStyleLbl="revTx" presStyleIdx="5" presStyleCnt="6">
        <dgm:presLayoutVars>
          <dgm:chPref val="3"/>
        </dgm:presLayoutVars>
      </dgm:prSet>
      <dgm:spPr/>
      <dgm:t>
        <a:bodyPr/>
        <a:lstStyle/>
        <a:p>
          <a:endParaRPr lang="en-US"/>
        </a:p>
      </dgm:t>
    </dgm:pt>
    <dgm:pt modelId="{034A5095-28D0-8C4E-9022-E4CF1099D0FD}" type="pres">
      <dgm:prSet presAssocID="{C8B8A6D2-F12E-9A40-AEBE-72D32229ACF5}" presName="hierChild4" presStyleCnt="0"/>
      <dgm:spPr/>
    </dgm:pt>
  </dgm:ptLst>
  <dgm:cxnLst>
    <dgm:cxn modelId="{D67ED53D-AE1A-1540-A9AE-24787A80E13F}" type="presOf" srcId="{FFDFD97B-6DC9-1D41-81BB-32094617D5E6}" destId="{ED1180F4-754F-AC40-B530-1B884A05D6B5}" srcOrd="0" destOrd="0" presId="urn:microsoft.com/office/officeart/2009/layout/CirclePictureHierarchy"/>
    <dgm:cxn modelId="{1296B32B-6DD8-3A40-B1BA-DE0853886E20}" type="presOf" srcId="{F5F6C225-31A9-FC4A-B38D-1EA2D15308F0}" destId="{AD426D1E-8DE2-DF4D-8A66-16DD7ED41BD1}" srcOrd="0" destOrd="0" presId="urn:microsoft.com/office/officeart/2009/layout/CirclePictureHierarchy"/>
    <dgm:cxn modelId="{127D6B61-C334-1A41-B851-BDECFCC117C1}" srcId="{815C296B-82EE-864B-A133-A6169CF0292B}" destId="{FFDFD97B-6DC9-1D41-81BB-32094617D5E6}" srcOrd="1" destOrd="0" parTransId="{702B20F6-DD13-BB45-A1ED-8B2D02EACC9C}" sibTransId="{57922240-C66D-DA41-ACC5-6750C9C875D9}"/>
    <dgm:cxn modelId="{E5A6342F-8A4F-A745-B5DF-65A9B47B75F5}" type="presOf" srcId="{81944DF2-6AC5-3049-A8FD-D16E507AE788}" destId="{1425A270-5A19-BD40-BEBD-B59F81C92DC4}" srcOrd="0" destOrd="0" presId="urn:microsoft.com/office/officeart/2009/layout/CirclePictureHierarchy"/>
    <dgm:cxn modelId="{729F2D0C-CB6B-2A46-8A63-6203C8A8B0BB}" type="presOf" srcId="{C8B8A6D2-F12E-9A40-AEBE-72D32229ACF5}" destId="{80DF06D6-A358-F546-8C6C-10DC324B8BD9}" srcOrd="0" destOrd="0" presId="urn:microsoft.com/office/officeart/2009/layout/CirclePictureHierarchy"/>
    <dgm:cxn modelId="{C506429C-0E65-3A41-8BAE-BE767765272C}" srcId="{68ED6D98-038F-9A4C-B5E5-3486CC1597EF}" destId="{C8B8A6D2-F12E-9A40-AEBE-72D32229ACF5}" srcOrd="0" destOrd="0" parTransId="{26B8F61F-BCF9-8843-A7D0-2A00811D08CB}" sibTransId="{7100D213-84E4-ED42-A8BE-8ED951F267FD}"/>
    <dgm:cxn modelId="{80E981CA-D49B-5542-B6B6-4F19D601A273}" type="presOf" srcId="{26B8F61F-BCF9-8843-A7D0-2A00811D08CB}" destId="{7FAF9BEC-E85B-6E4C-BF54-7BC51F9C9C33}" srcOrd="0" destOrd="0" presId="urn:microsoft.com/office/officeart/2009/layout/CirclePictureHierarchy"/>
    <dgm:cxn modelId="{932BAB43-518E-CE4E-AA7F-215FF02026B0}" srcId="{86C6F81B-CFBB-7642-AE4D-1A0F1CF07AEC}" destId="{815C296B-82EE-864B-A133-A6169CF0292B}" srcOrd="0" destOrd="0" parTransId="{D2EDDE0E-F75E-4F47-A710-558A78D42FF2}" sibTransId="{16AEECC0-DEA7-6D40-84B0-01FDB55CF6B0}"/>
    <dgm:cxn modelId="{F1684DFD-A3A9-9040-A8D3-C001C15A8414}" type="presOf" srcId="{68739533-A940-6C44-B8EF-B445D5A299C6}" destId="{513AC27D-BBF4-6A46-B25A-FB192C36486B}" srcOrd="0" destOrd="0" presId="urn:microsoft.com/office/officeart/2009/layout/CirclePictureHierarchy"/>
    <dgm:cxn modelId="{98ADEF5D-DCA3-3440-8BF7-83660A9FC3BA}" type="presOf" srcId="{815C296B-82EE-864B-A133-A6169CF0292B}" destId="{06F5E4F3-D54E-B54B-9857-8DDD4012729C}" srcOrd="0" destOrd="0" presId="urn:microsoft.com/office/officeart/2009/layout/CirclePictureHierarchy"/>
    <dgm:cxn modelId="{F2EE3695-A71A-7245-BCCD-877C0B86C6AE}" srcId="{815C296B-82EE-864B-A133-A6169CF0292B}" destId="{F5F6C225-31A9-FC4A-B38D-1EA2D15308F0}" srcOrd="0" destOrd="0" parTransId="{4FFDA857-B78A-C847-80AA-FDC97B81AEA5}" sibTransId="{EFF8F6D7-807F-7348-B25B-4D5B6B5E160A}"/>
    <dgm:cxn modelId="{4A09EEFE-D629-EF40-9806-A6D6AE8E1C71}" type="presOf" srcId="{68ED6D98-038F-9A4C-B5E5-3486CC1597EF}" destId="{64A29703-41AC-1A4A-B87D-FBF05F62B818}" srcOrd="0" destOrd="0" presId="urn:microsoft.com/office/officeart/2009/layout/CirclePictureHierarchy"/>
    <dgm:cxn modelId="{312D7D42-6E89-0048-8136-2EAC05CB3A84}" type="presOf" srcId="{D2EDDE0E-F75E-4F47-A710-558A78D42FF2}" destId="{1A356278-3B16-B145-9BF0-54B7980F58A8}" srcOrd="0" destOrd="0" presId="urn:microsoft.com/office/officeart/2009/layout/CirclePictureHierarchy"/>
    <dgm:cxn modelId="{F56870A8-ED33-8F46-BEAF-420ACB3B4DFC}" srcId="{86C6F81B-CFBB-7642-AE4D-1A0F1CF07AEC}" destId="{68ED6D98-038F-9A4C-B5E5-3486CC1597EF}" srcOrd="1" destOrd="0" parTransId="{68739533-A940-6C44-B8EF-B445D5A299C6}" sibTransId="{39CD2EC1-2D38-8942-B877-8DDA5B64738E}"/>
    <dgm:cxn modelId="{E0E14A6C-751A-2F47-BC5B-42ACA9937855}" type="presOf" srcId="{702B20F6-DD13-BB45-A1ED-8B2D02EACC9C}" destId="{997AE84C-6D08-1E4C-877C-7291C39CF2AF}" srcOrd="0" destOrd="0" presId="urn:microsoft.com/office/officeart/2009/layout/CirclePictureHierarchy"/>
    <dgm:cxn modelId="{4EEBFEAB-58D4-2F4B-A9ED-86C1C8DEED8C}" srcId="{81944DF2-6AC5-3049-A8FD-D16E507AE788}" destId="{86C6F81B-CFBB-7642-AE4D-1A0F1CF07AEC}" srcOrd="0" destOrd="0" parTransId="{29F51CB7-F17D-FD49-A603-5DD932690680}" sibTransId="{4F6122FD-F30F-A944-8FCE-BBCDC9D89AC0}"/>
    <dgm:cxn modelId="{CA7609F4-708A-0542-9B6A-5FE98310E559}" type="presOf" srcId="{4FFDA857-B78A-C847-80AA-FDC97B81AEA5}" destId="{89E18BF2-A7E9-A947-8684-C8B4D26E7016}" srcOrd="0" destOrd="0" presId="urn:microsoft.com/office/officeart/2009/layout/CirclePictureHierarchy"/>
    <dgm:cxn modelId="{A1D67834-B087-6F48-87BF-1B49CEC5CAFA}" type="presOf" srcId="{86C6F81B-CFBB-7642-AE4D-1A0F1CF07AEC}" destId="{5FC5C373-8119-924A-9267-913ADBA274A0}" srcOrd="0" destOrd="0" presId="urn:microsoft.com/office/officeart/2009/layout/CirclePictureHierarchy"/>
    <dgm:cxn modelId="{B28D032B-3705-E842-B8B7-24B643A7A6CE}" type="presParOf" srcId="{1425A270-5A19-BD40-BEBD-B59F81C92DC4}" destId="{C7F7B8FD-4785-2542-9D66-E1C6DCF4E05C}" srcOrd="0" destOrd="0" presId="urn:microsoft.com/office/officeart/2009/layout/CirclePictureHierarchy"/>
    <dgm:cxn modelId="{4CBDE928-48B3-2045-AE7C-D9C39DF586BD}" type="presParOf" srcId="{C7F7B8FD-4785-2542-9D66-E1C6DCF4E05C}" destId="{833FDD81-6F3C-8549-B955-D1BCC38E6D2D}" srcOrd="0" destOrd="0" presId="urn:microsoft.com/office/officeart/2009/layout/CirclePictureHierarchy"/>
    <dgm:cxn modelId="{E7D28799-2CF8-EC4B-8587-43C5F20D9841}" type="presParOf" srcId="{833FDD81-6F3C-8549-B955-D1BCC38E6D2D}" destId="{C4DB76B3-8A0E-CD45-9523-2441FB45806E}" srcOrd="0" destOrd="0" presId="urn:microsoft.com/office/officeart/2009/layout/CirclePictureHierarchy"/>
    <dgm:cxn modelId="{487C288C-9988-BF4F-B097-0ED5F04F359D}" type="presParOf" srcId="{833FDD81-6F3C-8549-B955-D1BCC38E6D2D}" destId="{5FC5C373-8119-924A-9267-913ADBA274A0}" srcOrd="1" destOrd="0" presId="urn:microsoft.com/office/officeart/2009/layout/CirclePictureHierarchy"/>
    <dgm:cxn modelId="{FC45DC82-245E-9B43-9ADF-10581D8E3190}" type="presParOf" srcId="{C7F7B8FD-4785-2542-9D66-E1C6DCF4E05C}" destId="{2934ADB7-48CE-DB4B-9801-2AF2B26CAF3C}" srcOrd="1" destOrd="0" presId="urn:microsoft.com/office/officeart/2009/layout/CirclePictureHierarchy"/>
    <dgm:cxn modelId="{2C245763-5157-8949-9D88-5EBFA3BAE3A7}" type="presParOf" srcId="{2934ADB7-48CE-DB4B-9801-2AF2B26CAF3C}" destId="{1A356278-3B16-B145-9BF0-54B7980F58A8}" srcOrd="0" destOrd="0" presId="urn:microsoft.com/office/officeart/2009/layout/CirclePictureHierarchy"/>
    <dgm:cxn modelId="{DF531F33-E3D5-3844-A682-86B0EC3D5CBE}" type="presParOf" srcId="{2934ADB7-48CE-DB4B-9801-2AF2B26CAF3C}" destId="{3225DA54-2E18-2E40-8678-D2F581A7338A}" srcOrd="1" destOrd="0" presId="urn:microsoft.com/office/officeart/2009/layout/CirclePictureHierarchy"/>
    <dgm:cxn modelId="{9708ECF9-2752-A241-9BE0-4CC48F205C4A}" type="presParOf" srcId="{3225DA54-2E18-2E40-8678-D2F581A7338A}" destId="{C04AACCA-F1A3-7247-97D7-C83C63A4A6F2}" srcOrd="0" destOrd="0" presId="urn:microsoft.com/office/officeart/2009/layout/CirclePictureHierarchy"/>
    <dgm:cxn modelId="{435CAF26-F549-9348-A130-980C99AB1319}" type="presParOf" srcId="{C04AACCA-F1A3-7247-97D7-C83C63A4A6F2}" destId="{0CC15ACF-D4FB-7846-90E8-FCDF513CE735}" srcOrd="0" destOrd="0" presId="urn:microsoft.com/office/officeart/2009/layout/CirclePictureHierarchy"/>
    <dgm:cxn modelId="{8D57A6A4-EE7E-8743-A179-FE3DF6A7B050}" type="presParOf" srcId="{C04AACCA-F1A3-7247-97D7-C83C63A4A6F2}" destId="{06F5E4F3-D54E-B54B-9857-8DDD4012729C}" srcOrd="1" destOrd="0" presId="urn:microsoft.com/office/officeart/2009/layout/CirclePictureHierarchy"/>
    <dgm:cxn modelId="{8731FEEC-DBB3-9B4D-B983-A71CDCDBF27A}" type="presParOf" srcId="{3225DA54-2E18-2E40-8678-D2F581A7338A}" destId="{C0DA3DC8-4651-C74A-BE2A-139EA69EBFDC}" srcOrd="1" destOrd="0" presId="urn:microsoft.com/office/officeart/2009/layout/CirclePictureHierarchy"/>
    <dgm:cxn modelId="{62584A9D-ED2B-A942-B436-9AA780BDBA15}" type="presParOf" srcId="{C0DA3DC8-4651-C74A-BE2A-139EA69EBFDC}" destId="{89E18BF2-A7E9-A947-8684-C8B4D26E7016}" srcOrd="0" destOrd="0" presId="urn:microsoft.com/office/officeart/2009/layout/CirclePictureHierarchy"/>
    <dgm:cxn modelId="{26AA1FB3-A43E-AF48-BFD1-F44F8B2CA568}" type="presParOf" srcId="{C0DA3DC8-4651-C74A-BE2A-139EA69EBFDC}" destId="{0F4AA922-8F66-A345-BD42-969FC8D42C03}" srcOrd="1" destOrd="0" presId="urn:microsoft.com/office/officeart/2009/layout/CirclePictureHierarchy"/>
    <dgm:cxn modelId="{5C4515EC-7E8C-0F4A-B28B-03DE898EEB71}" type="presParOf" srcId="{0F4AA922-8F66-A345-BD42-969FC8D42C03}" destId="{9BE97F72-4348-8042-A9CE-F24EFF4667CA}" srcOrd="0" destOrd="0" presId="urn:microsoft.com/office/officeart/2009/layout/CirclePictureHierarchy"/>
    <dgm:cxn modelId="{A9851A7D-FC21-F44F-B467-CAE9895BC5FD}" type="presParOf" srcId="{9BE97F72-4348-8042-A9CE-F24EFF4667CA}" destId="{6745056C-97A4-0448-8017-A877361525A3}" srcOrd="0" destOrd="0" presId="urn:microsoft.com/office/officeart/2009/layout/CirclePictureHierarchy"/>
    <dgm:cxn modelId="{D318B7D4-EE8C-7241-9A11-0A39DE1FAE6D}" type="presParOf" srcId="{9BE97F72-4348-8042-A9CE-F24EFF4667CA}" destId="{AD426D1E-8DE2-DF4D-8A66-16DD7ED41BD1}" srcOrd="1" destOrd="0" presId="urn:microsoft.com/office/officeart/2009/layout/CirclePictureHierarchy"/>
    <dgm:cxn modelId="{CAFE335C-6447-2542-B4A2-9ADAF2016EBD}" type="presParOf" srcId="{0F4AA922-8F66-A345-BD42-969FC8D42C03}" destId="{959F4752-8801-7144-BE12-4B2641083BF0}" srcOrd="1" destOrd="0" presId="urn:microsoft.com/office/officeart/2009/layout/CirclePictureHierarchy"/>
    <dgm:cxn modelId="{1277FA4B-B0C8-2C4F-B276-0C1E36F81F15}" type="presParOf" srcId="{C0DA3DC8-4651-C74A-BE2A-139EA69EBFDC}" destId="{997AE84C-6D08-1E4C-877C-7291C39CF2AF}" srcOrd="2" destOrd="0" presId="urn:microsoft.com/office/officeart/2009/layout/CirclePictureHierarchy"/>
    <dgm:cxn modelId="{2D80BC8B-5C96-B848-983F-9E9AF4DF98FF}" type="presParOf" srcId="{C0DA3DC8-4651-C74A-BE2A-139EA69EBFDC}" destId="{442A7A0F-896E-E545-9A82-F4D0364B14D6}" srcOrd="3" destOrd="0" presId="urn:microsoft.com/office/officeart/2009/layout/CirclePictureHierarchy"/>
    <dgm:cxn modelId="{10ADAF87-9086-AF4C-82C8-141CBCC63A85}" type="presParOf" srcId="{442A7A0F-896E-E545-9A82-F4D0364B14D6}" destId="{8DA53B47-CFFC-F343-A8E2-6F42FFA2B2EF}" srcOrd="0" destOrd="0" presId="urn:microsoft.com/office/officeart/2009/layout/CirclePictureHierarchy"/>
    <dgm:cxn modelId="{B50070F1-F3DB-564E-90F1-6BB686DC8BF4}" type="presParOf" srcId="{8DA53B47-CFFC-F343-A8E2-6F42FFA2B2EF}" destId="{BA6FA86D-0B13-D54E-80CA-86BB2A5965A3}" srcOrd="0" destOrd="0" presId="urn:microsoft.com/office/officeart/2009/layout/CirclePictureHierarchy"/>
    <dgm:cxn modelId="{76B1B35B-6CFC-7841-95D0-724DE8FCD670}" type="presParOf" srcId="{8DA53B47-CFFC-F343-A8E2-6F42FFA2B2EF}" destId="{ED1180F4-754F-AC40-B530-1B884A05D6B5}" srcOrd="1" destOrd="0" presId="urn:microsoft.com/office/officeart/2009/layout/CirclePictureHierarchy"/>
    <dgm:cxn modelId="{146BD59B-BB67-A345-8C46-530A3165D368}" type="presParOf" srcId="{442A7A0F-896E-E545-9A82-F4D0364B14D6}" destId="{7F5222A3-1319-0E4E-BF64-103875D0A116}" srcOrd="1" destOrd="0" presId="urn:microsoft.com/office/officeart/2009/layout/CirclePictureHierarchy"/>
    <dgm:cxn modelId="{7C968683-B4EB-6643-8366-90B948D24D46}" type="presParOf" srcId="{2934ADB7-48CE-DB4B-9801-2AF2B26CAF3C}" destId="{513AC27D-BBF4-6A46-B25A-FB192C36486B}" srcOrd="2" destOrd="0" presId="urn:microsoft.com/office/officeart/2009/layout/CirclePictureHierarchy"/>
    <dgm:cxn modelId="{BD8EDF6D-3D21-3941-A7AB-CCF285AA29A8}" type="presParOf" srcId="{2934ADB7-48CE-DB4B-9801-2AF2B26CAF3C}" destId="{603E8365-BC1F-4D49-868B-8B6C2BE67098}" srcOrd="3" destOrd="0" presId="urn:microsoft.com/office/officeart/2009/layout/CirclePictureHierarchy"/>
    <dgm:cxn modelId="{3ADA6CE2-FABA-A74C-A672-A7EE928D2C1A}" type="presParOf" srcId="{603E8365-BC1F-4D49-868B-8B6C2BE67098}" destId="{43BF5A5F-9189-2642-B99A-9B1C47ADE5E0}" srcOrd="0" destOrd="0" presId="urn:microsoft.com/office/officeart/2009/layout/CirclePictureHierarchy"/>
    <dgm:cxn modelId="{E75A02B3-C6D5-E240-AD5B-2F13F109E802}" type="presParOf" srcId="{43BF5A5F-9189-2642-B99A-9B1C47ADE5E0}" destId="{C71FDF38-1A0C-4A4D-A0B5-3713345E5AC8}" srcOrd="0" destOrd="0" presId="urn:microsoft.com/office/officeart/2009/layout/CirclePictureHierarchy"/>
    <dgm:cxn modelId="{E83ABE00-D464-274D-803B-CC70F14143ED}" type="presParOf" srcId="{43BF5A5F-9189-2642-B99A-9B1C47ADE5E0}" destId="{64A29703-41AC-1A4A-B87D-FBF05F62B818}" srcOrd="1" destOrd="0" presId="urn:microsoft.com/office/officeart/2009/layout/CirclePictureHierarchy"/>
    <dgm:cxn modelId="{535E11BF-D50E-C94D-A23F-F0CA77DE3C26}" type="presParOf" srcId="{603E8365-BC1F-4D49-868B-8B6C2BE67098}" destId="{BF30E6FD-3B92-9147-A3FE-C28AB4B5FE3E}" srcOrd="1" destOrd="0" presId="urn:microsoft.com/office/officeart/2009/layout/CirclePictureHierarchy"/>
    <dgm:cxn modelId="{6A2F05EA-15CB-4D4D-844E-CA1021013843}" type="presParOf" srcId="{BF30E6FD-3B92-9147-A3FE-C28AB4B5FE3E}" destId="{7FAF9BEC-E85B-6E4C-BF54-7BC51F9C9C33}" srcOrd="0" destOrd="0" presId="urn:microsoft.com/office/officeart/2009/layout/CirclePictureHierarchy"/>
    <dgm:cxn modelId="{7300BFB2-7867-F74D-B32F-CA1EED20D46F}" type="presParOf" srcId="{BF30E6FD-3B92-9147-A3FE-C28AB4B5FE3E}" destId="{0E86C187-7892-634A-A6AB-C4AFBA31397D}" srcOrd="1" destOrd="0" presId="urn:microsoft.com/office/officeart/2009/layout/CirclePictureHierarchy"/>
    <dgm:cxn modelId="{6EAF6024-A87E-3741-A0FF-B3E6B4CBD10E}" type="presParOf" srcId="{0E86C187-7892-634A-A6AB-C4AFBA31397D}" destId="{F9D297DA-340F-4843-910D-BBD7CDC8F621}" srcOrd="0" destOrd="0" presId="urn:microsoft.com/office/officeart/2009/layout/CirclePictureHierarchy"/>
    <dgm:cxn modelId="{3110F9AA-7FB4-5345-8897-E73631519BDC}" type="presParOf" srcId="{F9D297DA-340F-4843-910D-BBD7CDC8F621}" destId="{6342F50F-7470-2348-960C-55ED0120CAB8}" srcOrd="0" destOrd="0" presId="urn:microsoft.com/office/officeart/2009/layout/CirclePictureHierarchy"/>
    <dgm:cxn modelId="{E65014B0-CCFA-A143-AE9E-3541B014AA57}" type="presParOf" srcId="{F9D297DA-340F-4843-910D-BBD7CDC8F621}" destId="{80DF06D6-A358-F546-8C6C-10DC324B8BD9}" srcOrd="1" destOrd="0" presId="urn:microsoft.com/office/officeart/2009/layout/CirclePictureHierarchy"/>
    <dgm:cxn modelId="{665884D3-164C-B146-81A8-46A59712FB22}" type="presParOf" srcId="{0E86C187-7892-634A-A6AB-C4AFBA31397D}" destId="{034A5095-28D0-8C4E-9022-E4CF1099D0F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F9BEC-E85B-6E4C-BF54-7BC51F9C9C33}">
      <dsp:nvSpPr>
        <dsp:cNvPr id="0" name=""/>
        <dsp:cNvSpPr/>
      </dsp:nvSpPr>
      <dsp:spPr>
        <a:xfrm>
          <a:off x="2889521" y="1563195"/>
          <a:ext cx="91440" cy="154100"/>
        </a:xfrm>
        <a:custGeom>
          <a:avLst/>
          <a:gdLst/>
          <a:ahLst/>
          <a:cxnLst/>
          <a:rect l="0" t="0" r="0" b="0"/>
          <a:pathLst>
            <a:path>
              <a:moveTo>
                <a:pt x="45720" y="0"/>
              </a:moveTo>
              <a:lnTo>
                <a:pt x="4572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3AC27D-BBF4-6A46-B25A-FB192C36486B}">
      <dsp:nvSpPr>
        <dsp:cNvPr id="0" name=""/>
        <dsp:cNvSpPr/>
      </dsp:nvSpPr>
      <dsp:spPr>
        <a:xfrm>
          <a:off x="1926252" y="919888"/>
          <a:ext cx="1008989" cy="154100"/>
        </a:xfrm>
        <a:custGeom>
          <a:avLst/>
          <a:gdLst/>
          <a:ahLst/>
          <a:cxnLst/>
          <a:rect l="0" t="0" r="0" b="0"/>
          <a:pathLst>
            <a:path>
              <a:moveTo>
                <a:pt x="0" y="0"/>
              </a:moveTo>
              <a:lnTo>
                <a:pt x="0" y="77661"/>
              </a:lnTo>
              <a:lnTo>
                <a:pt x="1008989" y="77661"/>
              </a:lnTo>
              <a:lnTo>
                <a:pt x="1008989"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7AE84C-6D08-1E4C-877C-7291C39CF2AF}">
      <dsp:nvSpPr>
        <dsp:cNvPr id="0" name=""/>
        <dsp:cNvSpPr/>
      </dsp:nvSpPr>
      <dsp:spPr>
        <a:xfrm>
          <a:off x="917262" y="1563195"/>
          <a:ext cx="672659" cy="154100"/>
        </a:xfrm>
        <a:custGeom>
          <a:avLst/>
          <a:gdLst/>
          <a:ahLst/>
          <a:cxnLst/>
          <a:rect l="0" t="0" r="0" b="0"/>
          <a:pathLst>
            <a:path>
              <a:moveTo>
                <a:pt x="0" y="0"/>
              </a:moveTo>
              <a:lnTo>
                <a:pt x="0" y="77661"/>
              </a:lnTo>
              <a:lnTo>
                <a:pt x="672659" y="77661"/>
              </a:lnTo>
              <a:lnTo>
                <a:pt x="672659"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E18BF2-A7E9-A947-8684-C8B4D26E7016}">
      <dsp:nvSpPr>
        <dsp:cNvPr id="0" name=""/>
        <dsp:cNvSpPr/>
      </dsp:nvSpPr>
      <dsp:spPr>
        <a:xfrm>
          <a:off x="244603" y="1563195"/>
          <a:ext cx="672659" cy="154100"/>
        </a:xfrm>
        <a:custGeom>
          <a:avLst/>
          <a:gdLst/>
          <a:ahLst/>
          <a:cxnLst/>
          <a:rect l="0" t="0" r="0" b="0"/>
          <a:pathLst>
            <a:path>
              <a:moveTo>
                <a:pt x="672659" y="0"/>
              </a:moveTo>
              <a:lnTo>
                <a:pt x="672659" y="77661"/>
              </a:lnTo>
              <a:lnTo>
                <a:pt x="0" y="77661"/>
              </a:lnTo>
              <a:lnTo>
                <a:pt x="0" y="1541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56278-3B16-B145-9BF0-54B7980F58A8}">
      <dsp:nvSpPr>
        <dsp:cNvPr id="0" name=""/>
        <dsp:cNvSpPr/>
      </dsp:nvSpPr>
      <dsp:spPr>
        <a:xfrm>
          <a:off x="917262" y="919888"/>
          <a:ext cx="1008989" cy="154100"/>
        </a:xfrm>
        <a:custGeom>
          <a:avLst/>
          <a:gdLst/>
          <a:ahLst/>
          <a:cxnLst/>
          <a:rect l="0" t="0" r="0" b="0"/>
          <a:pathLst>
            <a:path>
              <a:moveTo>
                <a:pt x="1008989" y="0"/>
              </a:moveTo>
              <a:lnTo>
                <a:pt x="1008989" y="77661"/>
              </a:lnTo>
              <a:lnTo>
                <a:pt x="0" y="77661"/>
              </a:lnTo>
              <a:lnTo>
                <a:pt x="0" y="15410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B76B3-8A0E-CD45-9523-2441FB45806E}">
      <dsp:nvSpPr>
        <dsp:cNvPr id="0" name=""/>
        <dsp:cNvSpPr/>
      </dsp:nvSpPr>
      <dsp:spPr>
        <a:xfrm>
          <a:off x="1681648" y="430682"/>
          <a:ext cx="489206" cy="4892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5C373-8119-924A-9267-913ADBA274A0}">
      <dsp:nvSpPr>
        <dsp:cNvPr id="0" name=""/>
        <dsp:cNvSpPr/>
      </dsp:nvSpPr>
      <dsp:spPr>
        <a:xfrm>
          <a:off x="2170855" y="429459"/>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root</a:t>
          </a:r>
          <a:endParaRPr lang="en-US" sz="2200" kern="1200" dirty="0"/>
        </a:p>
      </dsp:txBody>
      <dsp:txXfrm>
        <a:off x="2170855" y="429459"/>
        <a:ext cx="733810" cy="489206"/>
      </dsp:txXfrm>
    </dsp:sp>
    <dsp:sp modelId="{0CC15ACF-D4FB-7846-90E8-FCDF513CE735}">
      <dsp:nvSpPr>
        <dsp:cNvPr id="0" name=""/>
        <dsp:cNvSpPr/>
      </dsp:nvSpPr>
      <dsp:spPr>
        <a:xfrm>
          <a:off x="672659"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F5E4F3-D54E-B54B-9857-8DDD4012729C}">
      <dsp:nvSpPr>
        <dsp:cNvPr id="0" name=""/>
        <dsp:cNvSpPr/>
      </dsp:nvSpPr>
      <dsp:spPr>
        <a:xfrm>
          <a:off x="1161866"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dir1</a:t>
          </a:r>
          <a:endParaRPr lang="en-US" sz="2200" kern="1200" dirty="0"/>
        </a:p>
      </dsp:txBody>
      <dsp:txXfrm>
        <a:off x="1161866" y="1072766"/>
        <a:ext cx="733810" cy="489206"/>
      </dsp:txXfrm>
    </dsp:sp>
    <dsp:sp modelId="{6745056C-97A4-0448-8017-A877361525A3}">
      <dsp:nvSpPr>
        <dsp:cNvPr id="0" name=""/>
        <dsp:cNvSpPr/>
      </dsp:nvSpPr>
      <dsp:spPr>
        <a:xfrm>
          <a:off x="0"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26D1E-8DE2-DF4D-8A66-16DD7ED41BD1}">
      <dsp:nvSpPr>
        <dsp:cNvPr id="0" name=""/>
        <dsp:cNvSpPr/>
      </dsp:nvSpPr>
      <dsp:spPr>
        <a:xfrm>
          <a:off x="489206"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file1</a:t>
          </a:r>
          <a:endParaRPr lang="en-US" sz="2200" kern="1200" dirty="0"/>
        </a:p>
      </dsp:txBody>
      <dsp:txXfrm>
        <a:off x="489206" y="1716073"/>
        <a:ext cx="733810" cy="489206"/>
      </dsp:txXfrm>
    </dsp:sp>
    <dsp:sp modelId="{BA6FA86D-0B13-D54E-80CA-86BB2A5965A3}">
      <dsp:nvSpPr>
        <dsp:cNvPr id="0" name=""/>
        <dsp:cNvSpPr/>
      </dsp:nvSpPr>
      <dsp:spPr>
        <a:xfrm>
          <a:off x="1345318"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180F4-754F-AC40-B530-1B884A05D6B5}">
      <dsp:nvSpPr>
        <dsp:cNvPr id="0" name=""/>
        <dsp:cNvSpPr/>
      </dsp:nvSpPr>
      <dsp:spPr>
        <a:xfrm>
          <a:off x="1834525"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file2</a:t>
          </a:r>
          <a:endParaRPr lang="en-US" sz="2200" kern="1200" dirty="0"/>
        </a:p>
      </dsp:txBody>
      <dsp:txXfrm>
        <a:off x="1834525" y="1716073"/>
        <a:ext cx="733810" cy="489206"/>
      </dsp:txXfrm>
    </dsp:sp>
    <dsp:sp modelId="{C71FDF38-1A0C-4A4D-A0B5-3713345E5AC8}">
      <dsp:nvSpPr>
        <dsp:cNvPr id="0" name=""/>
        <dsp:cNvSpPr/>
      </dsp:nvSpPr>
      <dsp:spPr>
        <a:xfrm>
          <a:off x="2690637" y="1073989"/>
          <a:ext cx="489206" cy="4892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29703-41AC-1A4A-B87D-FBF05F62B818}">
      <dsp:nvSpPr>
        <dsp:cNvPr id="0" name=""/>
        <dsp:cNvSpPr/>
      </dsp:nvSpPr>
      <dsp:spPr>
        <a:xfrm>
          <a:off x="3179844" y="1072766"/>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dir2</a:t>
          </a:r>
          <a:endParaRPr lang="en-US" sz="2200" kern="1200" dirty="0"/>
        </a:p>
      </dsp:txBody>
      <dsp:txXfrm>
        <a:off x="3179844" y="1072766"/>
        <a:ext cx="733810" cy="489206"/>
      </dsp:txXfrm>
    </dsp:sp>
    <dsp:sp modelId="{6342F50F-7470-2348-960C-55ED0120CAB8}">
      <dsp:nvSpPr>
        <dsp:cNvPr id="0" name=""/>
        <dsp:cNvSpPr/>
      </dsp:nvSpPr>
      <dsp:spPr>
        <a:xfrm>
          <a:off x="2690637" y="1717296"/>
          <a:ext cx="489206" cy="4892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F06D6-A358-F546-8C6C-10DC324B8BD9}">
      <dsp:nvSpPr>
        <dsp:cNvPr id="0" name=""/>
        <dsp:cNvSpPr/>
      </dsp:nvSpPr>
      <dsp:spPr>
        <a:xfrm>
          <a:off x="3179844" y="1716073"/>
          <a:ext cx="733810" cy="48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file3</a:t>
          </a:r>
          <a:endParaRPr lang="en-US" sz="2200" kern="1200" dirty="0"/>
        </a:p>
      </dsp:txBody>
      <dsp:txXfrm>
        <a:off x="3179844" y="1716073"/>
        <a:ext cx="733810" cy="4892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15289-95C9-1F40-ABD6-32E34195102F}" type="datetimeFigureOut">
              <a:rPr lang="en-US" smtClean="0"/>
              <a:t>11/19/13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D63B73-C7A0-4549-829A-D9FC5CE99A17}" type="slidenum">
              <a:rPr lang="en-US" smtClean="0"/>
              <a:t>‹#›</a:t>
            </a:fld>
            <a:endParaRPr lang="en-US"/>
          </a:p>
        </p:txBody>
      </p:sp>
    </p:spTree>
    <p:extLst>
      <p:ext uri="{BB962C8B-B14F-4D97-AF65-F5344CB8AC3E}">
        <p14:creationId xmlns:p14="http://schemas.microsoft.com/office/powerpoint/2010/main" val="15326620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1561EA1-58F9-924A-BBAC-BB1668ABC2FC}" type="slidenum">
              <a:rPr lang="en-US" smtClean="0"/>
              <a:t>1</a:t>
            </a:fld>
            <a:endParaRPr lang="en-US"/>
          </a:p>
        </p:txBody>
      </p:sp>
    </p:spTree>
    <p:extLst>
      <p:ext uri="{BB962C8B-B14F-4D97-AF65-F5344CB8AC3E}">
        <p14:creationId xmlns:p14="http://schemas.microsoft.com/office/powerpoint/2010/main" val="2622687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Organizing principle: </a:t>
            </a:r>
          </a:p>
          <a:p>
            <a:pPr lvl="1"/>
            <a:r>
              <a:rPr lang="en-US" dirty="0" smtClean="0"/>
              <a:t>Everything looks like a </a:t>
            </a:r>
            <a:r>
              <a:rPr lang="en-US" b="1" dirty="0" smtClean="0"/>
              <a:t>file</a:t>
            </a:r>
          </a:p>
          <a:p>
            <a:r>
              <a:rPr lang="en-US" dirty="0" smtClean="0"/>
              <a:t>Inherit symbolic links, piping, </a:t>
            </a:r>
            <a:r>
              <a:rPr lang="en-US" dirty="0" err="1" smtClean="0"/>
              <a:t>grep</a:t>
            </a:r>
            <a:r>
              <a:rPr lang="en-US" dirty="0" smtClean="0"/>
              <a:t>, other tools</a:t>
            </a:r>
          </a:p>
          <a:p>
            <a:r>
              <a:rPr lang="en-US" dirty="0" smtClean="0"/>
              <a:t>Inherit security model</a:t>
            </a:r>
          </a:p>
          <a:p>
            <a:r>
              <a:rPr lang="en-US" dirty="0" smtClean="0"/>
              <a:t>Each file is </a:t>
            </a:r>
            <a:r>
              <a:rPr lang="en-US" dirty="0" err="1" smtClean="0"/>
              <a:t>taggable</a:t>
            </a:r>
            <a:r>
              <a:rPr lang="en-US" dirty="0" smtClean="0"/>
              <a:t> with semi-structured data (for fast search)</a:t>
            </a:r>
          </a:p>
          <a:p>
            <a:r>
              <a:rPr lang="en-US" dirty="0" smtClean="0"/>
              <a:t>Most other things are folders</a:t>
            </a:r>
          </a:p>
          <a:p>
            <a:pPr marL="0" indent="0">
              <a:buNone/>
            </a:pPr>
            <a:endParaRPr lang="en-US" dirty="0" smtClean="0"/>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15</a:t>
            </a:fld>
            <a:endParaRPr lang="en-US"/>
          </a:p>
        </p:txBody>
      </p:sp>
    </p:spTree>
    <p:extLst>
      <p:ext uri="{BB962C8B-B14F-4D97-AF65-F5344CB8AC3E}">
        <p14:creationId xmlns:p14="http://schemas.microsoft.com/office/powerpoint/2010/main" val="289844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symbolic</a:t>
            </a:r>
            <a:r>
              <a:rPr lang="en-US" baseline="0" dirty="0" smtClean="0"/>
              <a:t> links, we can capture more complex relationships</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16</a:t>
            </a:fld>
            <a:endParaRPr lang="en-US"/>
          </a:p>
        </p:txBody>
      </p:sp>
    </p:spTree>
    <p:extLst>
      <p:ext uri="{BB962C8B-B14F-4D97-AF65-F5344CB8AC3E}">
        <p14:creationId xmlns:p14="http://schemas.microsoft.com/office/powerpoint/2010/main" val="278499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relationships are important to capture?</a:t>
            </a:r>
          </a:p>
          <a:p>
            <a:pPr lvl="1"/>
            <a:r>
              <a:rPr lang="en-US" dirty="0" smtClean="0"/>
              <a:t>Location</a:t>
            </a:r>
          </a:p>
          <a:p>
            <a:pPr lvl="1"/>
            <a:r>
              <a:rPr lang="en-US" dirty="0" smtClean="0"/>
              <a:t>Meter-to-load relationship (…over time)</a:t>
            </a:r>
          </a:p>
          <a:p>
            <a:endParaRPr lang="en-US" dirty="0" smtClean="0"/>
          </a:p>
          <a:p>
            <a:r>
              <a:rPr lang="en-US" dirty="0" smtClean="0"/>
              <a:t>Tag everything</a:t>
            </a:r>
          </a:p>
          <a:p>
            <a:r>
              <a:rPr lang="en-US" dirty="0" smtClean="0"/>
              <a:t>Use phone to input information about things…</a:t>
            </a:r>
          </a:p>
          <a:p>
            <a:pPr lvl="1"/>
            <a:r>
              <a:rPr lang="en-US" dirty="0" smtClean="0"/>
              <a:t>Classification, location, type, etc.</a:t>
            </a:r>
          </a:p>
          <a:p>
            <a:r>
              <a:rPr lang="en-US" dirty="0" smtClean="0"/>
              <a:t>…and the relationship between things</a:t>
            </a:r>
          </a:p>
          <a:p>
            <a:endParaRPr lang="en-US" dirty="0"/>
          </a:p>
        </p:txBody>
      </p:sp>
      <p:sp>
        <p:nvSpPr>
          <p:cNvPr id="4" name="Slide Number Placeholder 3"/>
          <p:cNvSpPr>
            <a:spLocks noGrp="1"/>
          </p:cNvSpPr>
          <p:nvPr>
            <p:ph type="sldNum" sz="quarter" idx="10"/>
          </p:nvPr>
        </p:nvSpPr>
        <p:spPr/>
        <p:txBody>
          <a:bodyPr/>
          <a:lstStyle/>
          <a:p>
            <a:fld id="{3ED237F4-437D-044C-A556-FA1831E97779}" type="slidenum">
              <a:rPr lang="en-US" smtClean="0"/>
              <a:t>18</a:t>
            </a:fld>
            <a:endParaRPr lang="en-US"/>
          </a:p>
        </p:txBody>
      </p:sp>
    </p:spTree>
    <p:extLst>
      <p:ext uri="{BB962C8B-B14F-4D97-AF65-F5344CB8AC3E}">
        <p14:creationId xmlns:p14="http://schemas.microsoft.com/office/powerpoint/2010/main" val="693068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28</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 temperature trace from</a:t>
            </a:r>
            <a:r>
              <a:rPr lang="en-US" altLang="ko-KR" baseline="0" dirty="0" smtClean="0"/>
              <a:t> some room in a week</a:t>
            </a:r>
            <a:endParaRPr lang="en-US" altLang="ko-KR" dirty="0" smtClean="0"/>
          </a:p>
          <a:p>
            <a:r>
              <a:rPr lang="en-US" altLang="ko-KR" dirty="0" smtClean="0"/>
              <a:t>EMD breaks up the signal and show</a:t>
            </a:r>
            <a:r>
              <a:rPr lang="en-US" altLang="ko-KR" baseline="0" dirty="0" smtClean="0"/>
              <a:t> underlying mode, for example, the “low” frequency component reflects the dominant diurnal pattern in the original signal</a:t>
            </a:r>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31</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EMD helps us to discriminate un/related sensors</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34</a:t>
            </a:fld>
            <a:endParaRPr lang="en-US"/>
          </a:p>
        </p:txBody>
      </p:sp>
    </p:spTree>
    <p:extLst>
      <p:ext uri="{BB962C8B-B14F-4D97-AF65-F5344CB8AC3E}">
        <p14:creationId xmlns:p14="http://schemas.microsoft.com/office/powerpoint/2010/main" val="399282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35</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36</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A-B-C-D-E</a:t>
            </a:r>
            <a:r>
              <a:rPr lang="en-US" altLang="ko-KR" baseline="0" dirty="0" smtClean="0"/>
              <a:t> denotes the ground truth -- where each sensor is</a:t>
            </a:r>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37</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3 are nearly 70% of</a:t>
            </a:r>
            <a:r>
              <a:rPr lang="en-US" baseline="0" dirty="0" smtClean="0"/>
              <a:t> all energy loss related to faults (lights and </a:t>
            </a:r>
            <a:r>
              <a:rPr lang="en-US" baseline="0" dirty="0" err="1" smtClean="0"/>
              <a:t>hvac</a:t>
            </a:r>
            <a:r>
              <a:rPr lang="en-US" baseline="0" dirty="0" smtClean="0"/>
              <a:t> left on is 40%).</a:t>
            </a:r>
            <a:endParaRPr lang="en-US" dirty="0"/>
          </a:p>
        </p:txBody>
      </p:sp>
      <p:sp>
        <p:nvSpPr>
          <p:cNvPr id="4" name="Slide Number Placeholder 3"/>
          <p:cNvSpPr>
            <a:spLocks noGrp="1"/>
          </p:cNvSpPr>
          <p:nvPr>
            <p:ph type="sldNum" sz="quarter" idx="10"/>
          </p:nvPr>
        </p:nvSpPr>
        <p:spPr/>
        <p:txBody>
          <a:bodyPr/>
          <a:lstStyle/>
          <a:p>
            <a:fld id="{82777914-28CE-5443-B70F-2B32DC78EFE9}" type="slidenum">
              <a:rPr lang="en-US" smtClean="0"/>
              <a:t>39</a:t>
            </a:fld>
            <a:endParaRPr lang="en-US"/>
          </a:p>
        </p:txBody>
      </p:sp>
    </p:spTree>
    <p:extLst>
      <p:ext uri="{BB962C8B-B14F-4D97-AF65-F5344CB8AC3E}">
        <p14:creationId xmlns:p14="http://schemas.microsoft.com/office/powerpoint/2010/main" val="34605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Energy </a:t>
            </a:r>
            <a:r>
              <a:rPr lang="en-US" dirty="0" smtClean="0">
                <a:sym typeface="Wingdings"/>
              </a:rPr>
              <a:t> buildings consume lots  waste lots</a:t>
            </a:r>
          </a:p>
          <a:p>
            <a:pPr marL="171450" indent="-171450">
              <a:buFontTx/>
              <a:buChar char="•"/>
            </a:pPr>
            <a:r>
              <a:rPr lang="en-US" dirty="0" err="1" smtClean="0">
                <a:sym typeface="Wingdings"/>
              </a:rPr>
              <a:t>Buidlings</a:t>
            </a:r>
            <a:r>
              <a:rPr lang="en-US" dirty="0" smtClean="0">
                <a:sym typeface="Wingdings"/>
              </a:rPr>
              <a:t> are complex systems</a:t>
            </a:r>
            <a:r>
              <a:rPr lang="en-US" baseline="0" dirty="0" smtClean="0">
                <a:sym typeface="Wingdings"/>
              </a:rPr>
              <a:t> -&gt; not well understood  need sensing</a:t>
            </a:r>
          </a:p>
          <a:p>
            <a:pPr marL="171450" indent="-171450">
              <a:buFontTx/>
              <a:buChar char="•"/>
            </a:pPr>
            <a:r>
              <a:rPr lang="en-US" baseline="0" dirty="0" smtClean="0">
                <a:sym typeface="Wingdings"/>
              </a:rPr>
              <a:t>Building important as instance of a wider body of challenges in computational and information aspect of complex physical systems</a:t>
            </a:r>
          </a:p>
          <a:p>
            <a:pPr marL="171450" indent="-171450">
              <a:buFontTx/>
              <a:buChar char="•"/>
            </a:pPr>
            <a:endParaRPr lang="en-US" dirty="0" smtClean="0"/>
          </a:p>
          <a:p>
            <a:pPr marL="0" indent="0">
              <a:buFontTx/>
              <a:buNone/>
            </a:pPr>
            <a:r>
              <a:rPr lang="en-US" dirty="0" smtClean="0"/>
              <a:t>http://</a:t>
            </a:r>
            <a:r>
              <a:rPr lang="en-US" dirty="0" err="1" smtClean="0"/>
              <a:t>www.energystar.gov</a:t>
            </a:r>
            <a:r>
              <a:rPr lang="en-US" dirty="0" smtClean="0"/>
              <a:t>/</a:t>
            </a:r>
            <a:r>
              <a:rPr lang="en-US" dirty="0" err="1" smtClean="0"/>
              <a:t>ia</a:t>
            </a:r>
            <a:r>
              <a:rPr lang="en-US" dirty="0" smtClean="0"/>
              <a:t>/business/challenge/</a:t>
            </a:r>
            <a:r>
              <a:rPr lang="en-US" dirty="0" err="1" smtClean="0"/>
              <a:t>learn_more</a:t>
            </a:r>
            <a:r>
              <a:rPr lang="en-US" dirty="0" smtClean="0"/>
              <a:t>/</a:t>
            </a:r>
            <a:r>
              <a:rPr lang="en-US" dirty="0" err="1" smtClean="0"/>
              <a:t>FastFacts.pdf</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Obama announcement</a:t>
            </a:r>
            <a:r>
              <a:rPr lang="en-US" baseline="0" dirty="0" smtClean="0"/>
              <a:t> on green energy</a:t>
            </a:r>
          </a:p>
          <a:p>
            <a:pPr marL="171450" indent="-171450">
              <a:buFontTx/>
              <a:buChar char="•"/>
            </a:pPr>
            <a:r>
              <a:rPr lang="en-US" baseline="0" dirty="0" smtClean="0"/>
              <a:t>Too much text</a:t>
            </a:r>
          </a:p>
          <a:p>
            <a:pPr marL="0" indent="0">
              <a:buFontTx/>
              <a:buNone/>
            </a:pPr>
            <a:endParaRPr lang="en-US" baseline="0" dirty="0" smtClean="0"/>
          </a:p>
          <a:p>
            <a:pPr marL="171450" indent="-171450">
              <a:buFont typeface="Wingdings" charset="0"/>
              <a:buChar char="Ø"/>
            </a:pPr>
            <a:r>
              <a:rPr lang="en-US" baseline="0" dirty="0" smtClean="0"/>
              <a:t>To fast for a “general” audience</a:t>
            </a:r>
          </a:p>
          <a:p>
            <a:pPr marL="171450" indent="-171450">
              <a:buFont typeface="Wingdings" charset="0"/>
              <a:buChar char="Ø"/>
            </a:pPr>
            <a:r>
              <a:rPr lang="en-US" baseline="0" dirty="0" smtClean="0"/>
              <a:t>Build out the entity-relationships or something</a:t>
            </a:r>
          </a:p>
          <a:p>
            <a:pPr marL="171450" indent="-171450">
              <a:buFont typeface="Wingdings" charset="0"/>
              <a:buChar char="Ø"/>
            </a:pPr>
            <a:r>
              <a:rPr lang="en-US" baseline="0" dirty="0" smtClean="0"/>
              <a:t>Simple example about a system</a:t>
            </a:r>
          </a:p>
          <a:p>
            <a:pPr marL="171450" indent="-171450">
              <a:buFont typeface="Wingdings" charset="0"/>
              <a:buChar char="Ø"/>
            </a:pPr>
            <a:endParaRPr lang="en-US" baseline="0" dirty="0" smtClean="0"/>
          </a:p>
          <a:p>
            <a:pPr marL="171450" indent="-171450">
              <a:buFont typeface="Wingdings" charset="0"/>
              <a:buChar char="Ø"/>
            </a:pPr>
            <a:r>
              <a:rPr lang="en-US" baseline="0" dirty="0" smtClean="0"/>
              <a:t>Too much detail about the implication of it being a FS </a:t>
            </a:r>
            <a:r>
              <a:rPr lang="en-US" baseline="0" dirty="0" smtClean="0">
                <a:sym typeface="Wingdings"/>
              </a:rPr>
              <a:t> really fast</a:t>
            </a:r>
          </a:p>
          <a:p>
            <a:pPr marL="171450" indent="-171450">
              <a:buFont typeface="Wingdings" charset="0"/>
              <a:buChar char="Ø"/>
            </a:pPr>
            <a:r>
              <a:rPr lang="en-US" baseline="0" dirty="0" smtClean="0">
                <a:sym typeface="Wingdings"/>
              </a:rPr>
              <a:t>Emphasize the more here:  Why is that the file answer?</a:t>
            </a:r>
          </a:p>
          <a:p>
            <a:pPr marL="171450" indent="-171450">
              <a:buFont typeface="Wingdings" charset="0"/>
              <a:buChar char="Ø"/>
            </a:pPr>
            <a:r>
              <a:rPr lang="en-US" baseline="0" dirty="0" smtClean="0">
                <a:sym typeface="Wingdings"/>
              </a:rPr>
              <a:t>I didn’t explain what the hell EMD was.  Why is EMD a good fit here?</a:t>
            </a:r>
            <a:r>
              <a:rPr lang="en-US" baseline="0" dirty="0">
                <a:sym typeface="Wingdings"/>
              </a:rPr>
              <a:t> </a:t>
            </a:r>
            <a:r>
              <a:rPr lang="en-US" baseline="0" dirty="0" smtClean="0">
                <a:sym typeface="Wingdings"/>
              </a:rPr>
              <a:t> Same for the FS part.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Problem setup </a:t>
            </a:r>
            <a:r>
              <a:rPr lang="en-US" baseline="0" dirty="0" err="1" smtClean="0">
                <a:sym typeface="Wingdings"/>
              </a:rPr>
              <a:t>vs</a:t>
            </a:r>
            <a:r>
              <a:rPr lang="en-US" baseline="0" dirty="0" smtClean="0">
                <a:sym typeface="Wingdings"/>
              </a:rPr>
              <a:t> solution  make sure you divide those two.</a:t>
            </a:r>
          </a:p>
          <a:p>
            <a:pPr marL="171450" indent="-171450">
              <a:buFont typeface="Wingdings" charset="0"/>
              <a:buChar char="Ø"/>
            </a:pPr>
            <a:r>
              <a:rPr lang="en-US" baseline="0" dirty="0" smtClean="0">
                <a:sym typeface="Wingdings"/>
              </a:rPr>
              <a:t>Motivating it as a cool problem</a:t>
            </a:r>
          </a:p>
          <a:p>
            <a:pPr marL="171450" indent="-171450">
              <a:buFont typeface="Wingdings" charset="0"/>
              <a:buChar char="Ø"/>
            </a:pPr>
            <a:r>
              <a:rPr lang="en-US" baseline="0" dirty="0" smtClean="0">
                <a:sym typeface="Wingdings"/>
              </a:rPr>
              <a:t>Tautological  Why did you do this?  How well did this work?</a:t>
            </a:r>
          </a:p>
          <a:p>
            <a:pPr marL="171450" indent="-171450">
              <a:buFont typeface="Wingdings" charset="0"/>
              <a:buChar char="Ø"/>
            </a:pPr>
            <a:r>
              <a:rPr lang="en-US" baseline="0" dirty="0" smtClean="0">
                <a:sym typeface="Wingdings"/>
              </a:rPr>
              <a:t>I never asked a question.</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Relationships! Relationships! Relationships!</a:t>
            </a:r>
          </a:p>
          <a:p>
            <a:pPr marL="171450" indent="-171450">
              <a:buFont typeface="Wingdings" charset="0"/>
              <a:buChar char="Ø"/>
            </a:pPr>
            <a:r>
              <a:rPr lang="en-US" baseline="0" dirty="0" smtClean="0">
                <a:sym typeface="Wingdings"/>
              </a:rPr>
              <a:t>What would be the programming abstraction for the building?  What if on that.</a:t>
            </a:r>
          </a:p>
          <a:p>
            <a:pPr marL="171450" indent="-171450">
              <a:buFont typeface="Wingdings" charset="0"/>
              <a:buChar char="Ø"/>
            </a:pPr>
            <a:r>
              <a:rPr lang="en-US" baseline="0" dirty="0" smtClean="0">
                <a:sym typeface="Wingdings"/>
              </a:rPr>
              <a:t>Deeper than lesson learned.</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What are the questions?  How do they fall out here?</a:t>
            </a:r>
          </a:p>
          <a:p>
            <a:pPr marL="171450" indent="-171450">
              <a:buFont typeface="Wingdings" charset="0"/>
              <a:buChar char="Ø"/>
            </a:pPr>
            <a:r>
              <a:rPr lang="en-US" baseline="0" dirty="0" smtClean="0">
                <a:sym typeface="Wingdings"/>
              </a:rPr>
              <a:t>FS  ERG </a:t>
            </a:r>
          </a:p>
          <a:p>
            <a:pPr marL="171450" indent="-171450">
              <a:buFont typeface="Wingdings" charset="0"/>
              <a:buChar char="Ø"/>
            </a:pPr>
            <a:r>
              <a:rPr lang="en-US" baseline="0" dirty="0" smtClean="0">
                <a:sym typeface="Wingdings"/>
              </a:rPr>
              <a:t>Automate the generation of the ERG or not.</a:t>
            </a:r>
          </a:p>
          <a:p>
            <a:pPr marL="171450" indent="-171450">
              <a:buFont typeface="Wingdings" charset="0"/>
              <a:buChar char="Ø"/>
            </a:pPr>
            <a:r>
              <a:rPr lang="en-US" baseline="0" dirty="0" smtClean="0">
                <a:sym typeface="Wingdings"/>
              </a:rPr>
              <a:t>Where did you save energy?  If energy is so important, show me that you fixed that.</a:t>
            </a:r>
          </a:p>
          <a:p>
            <a:pPr marL="171450" indent="-171450">
              <a:buFont typeface="Wingdings" charset="0"/>
              <a:buChar char="Ø"/>
            </a:pPr>
            <a:endParaRPr lang="en-US" baseline="0" dirty="0" smtClean="0">
              <a:sym typeface="Wingdings"/>
            </a:endParaRPr>
          </a:p>
          <a:p>
            <a:pPr marL="171450" indent="-171450">
              <a:buFont typeface="Wingdings" charset="0"/>
              <a:buChar char="Ø"/>
            </a:pPr>
            <a:r>
              <a:rPr lang="en-US" baseline="0" dirty="0" smtClean="0">
                <a:sym typeface="Wingdings"/>
              </a:rPr>
              <a:t>Where else might this apply?  Get them to answer the question.</a:t>
            </a:r>
          </a:p>
          <a:p>
            <a:pPr marL="171450" indent="-171450">
              <a:buFont typeface="Wingdings" charset="0"/>
              <a:buChar char="Ø"/>
            </a:pPr>
            <a:r>
              <a:rPr lang="en-US" baseline="0" dirty="0" smtClean="0">
                <a:sym typeface="Wingdings"/>
              </a:rPr>
              <a:t>EMD/EMF stuff  don’t sound like you didn’t know what you were talking about.</a:t>
            </a:r>
          </a:p>
          <a:p>
            <a:pPr marL="171450" indent="-171450">
              <a:buFont typeface="Wingdings" charset="0"/>
              <a:buChar char="Ø"/>
            </a:pPr>
            <a:r>
              <a:rPr lang="en-US" baseline="0" dirty="0" smtClean="0">
                <a:sym typeface="Wingdings"/>
              </a:rPr>
              <a:t>High correlation b/w it and that  remaining stuff didn’t work.</a:t>
            </a:r>
          </a:p>
          <a:p>
            <a:pPr marL="171450" indent="-171450">
              <a:buFont typeface="Wingdings" charset="0"/>
              <a:buChar char="Ø"/>
            </a:pPr>
            <a:r>
              <a:rPr lang="en-US" baseline="0" dirty="0" smtClean="0">
                <a:sym typeface="Wingdings"/>
              </a:rPr>
              <a:t>What is simultaneous heating and cooling?</a:t>
            </a:r>
          </a:p>
          <a:p>
            <a:pPr marL="171450" indent="-171450">
              <a:buFont typeface="Wingdings" charset="0"/>
              <a:buChar char="Ø"/>
            </a:pPr>
            <a:r>
              <a:rPr lang="en-US" baseline="0" dirty="0" smtClean="0">
                <a:sym typeface="Wingdings"/>
              </a:rPr>
              <a:t>Draw this out more, more, more.</a:t>
            </a:r>
          </a:p>
          <a:p>
            <a:pPr marL="171450" indent="-171450">
              <a:buFont typeface="Wingdings" charset="0"/>
              <a:buChar char="Ø"/>
            </a:pPr>
            <a:r>
              <a:rPr lang="en-US" baseline="0" dirty="0" smtClean="0">
                <a:sym typeface="Wingdings"/>
              </a:rPr>
              <a:t>Don’t just do this as a one-off!</a:t>
            </a:r>
          </a:p>
          <a:p>
            <a:pPr marL="628650" lvl="1" indent="-171450">
              <a:buFont typeface="Wingdings" charset="0"/>
              <a:buChar char="Ø"/>
            </a:pPr>
            <a:r>
              <a:rPr lang="en-US" baseline="0" dirty="0" smtClean="0">
                <a:sym typeface="Wingdings"/>
              </a:rPr>
              <a:t>How do you create an entity?  You point at it!  How do you create a relationship?  Swipe!</a:t>
            </a:r>
          </a:p>
          <a:p>
            <a:pPr marL="628650" lvl="1" indent="-171450">
              <a:buFont typeface="Wingdings" charset="0"/>
              <a:buChar char="Ø"/>
            </a:pPr>
            <a:endParaRPr lang="en-US" baseline="0" dirty="0" smtClean="0">
              <a:sym typeface="Wingdings"/>
            </a:endParaRPr>
          </a:p>
          <a:p>
            <a:pPr marL="171450" lvl="0" indent="-171450">
              <a:buFont typeface="Wingdings" charset="0"/>
              <a:buChar char="Ø"/>
            </a:pPr>
            <a:r>
              <a:rPr lang="en-US" baseline="0" dirty="0" smtClean="0">
                <a:sym typeface="Wingdings"/>
              </a:rPr>
              <a:t>What are some of the problems in the buildings, to begin with.</a:t>
            </a:r>
          </a:p>
          <a:p>
            <a:pPr marL="171450" lvl="0" indent="-171450">
              <a:buFont typeface="Wingdings" charset="0"/>
              <a:buChar char="Ø"/>
            </a:pPr>
            <a:r>
              <a:rPr lang="en-US" baseline="0" dirty="0" smtClean="0">
                <a:sym typeface="Wingdings"/>
              </a:rPr>
              <a:t>Make sure that if they don’t give a damn about buildings that you could still </a:t>
            </a:r>
          </a:p>
        </p:txBody>
      </p:sp>
      <p:sp>
        <p:nvSpPr>
          <p:cNvPr id="4" name="Slide Number Placeholder 3"/>
          <p:cNvSpPr>
            <a:spLocks noGrp="1"/>
          </p:cNvSpPr>
          <p:nvPr>
            <p:ph type="sldNum" sz="quarter" idx="10"/>
          </p:nvPr>
        </p:nvSpPr>
        <p:spPr/>
        <p:txBody>
          <a:bodyPr/>
          <a:lstStyle/>
          <a:p>
            <a:fld id="{41561EA1-58F9-924A-BBAC-BB1668ABC2FC}" type="slidenum">
              <a:rPr lang="en-US" smtClean="0"/>
              <a:t>2</a:t>
            </a:fld>
            <a:endParaRPr lang="en-US"/>
          </a:p>
        </p:txBody>
      </p:sp>
    </p:spTree>
    <p:extLst>
      <p:ext uri="{BB962C8B-B14F-4D97-AF65-F5344CB8AC3E}">
        <p14:creationId xmlns:p14="http://schemas.microsoft.com/office/powerpoint/2010/main" val="3228546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
            </a:r>
            <a:r>
              <a:rPr lang="en-US" baseline="0" dirty="0" smtClean="0"/>
              <a:t> is a constant usually set to 1.4826 for consistency with </a:t>
            </a:r>
            <a:r>
              <a:rPr lang="en-US" baseline="0" dirty="0" err="1" smtClean="0"/>
              <a:t>signma</a:t>
            </a:r>
            <a:r>
              <a:rPr lang="en-US" baseline="0" dirty="0" smtClean="0"/>
              <a:t> parameter for a Gaussian distribution</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43</a:t>
            </a:fld>
            <a:endParaRPr lang="en-US"/>
          </a:p>
        </p:txBody>
      </p:sp>
    </p:spTree>
    <p:extLst>
      <p:ext uri="{BB962C8B-B14F-4D97-AF65-F5344CB8AC3E}">
        <p14:creationId xmlns:p14="http://schemas.microsoft.com/office/powerpoint/2010/main" val="2930711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47</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mid-frequency</a:t>
            </a:r>
            <a:r>
              <a:rPr lang="en-US" altLang="ko-KR" baseline="0" dirty="0" smtClean="0"/>
              <a:t> bin can be used to identify the sensors in the same/different location(s)</a:t>
            </a:r>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50</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51</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each</a:t>
            </a:r>
            <a:r>
              <a:rPr lang="en-US" altLang="ko-KR" baseline="0" dirty="0" smtClean="0"/>
              <a:t> room, </a:t>
            </a:r>
            <a:r>
              <a:rPr lang="en-US" altLang="ko-KR" dirty="0" smtClean="0"/>
              <a:t>compute</a:t>
            </a:r>
            <a:r>
              <a:rPr lang="en-US" altLang="ko-KR" baseline="0" dirty="0" smtClean="0"/>
              <a:t> the pairwise </a:t>
            </a:r>
            <a:r>
              <a:rPr lang="en-US" altLang="ko-KR" baseline="0" dirty="0" err="1" smtClean="0"/>
              <a:t>corrcoefs</a:t>
            </a:r>
            <a:r>
              <a:rPr lang="en-US" altLang="ko-KR" baseline="0" dirty="0" smtClean="0"/>
              <a:t> over different time spans, and accumulate to get two distributions for the two population, aka, intra and inter</a:t>
            </a:r>
          </a:p>
          <a:p>
            <a:endParaRPr lang="en-US" altLang="ko-KR" baseline="0" dirty="0" smtClean="0"/>
          </a:p>
          <a:p>
            <a:r>
              <a:rPr lang="en-US" altLang="ko-KR" baseline="0" dirty="0" smtClean="0"/>
              <a:t>An arbitrary cut-off threshold will split the distribution: the part on the right of the threshold will be considered as in the “same” room, likewise, the part on the left of the line will be clustered as in different rooms.</a:t>
            </a:r>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52</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53</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54</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A-B-C-D-E</a:t>
            </a:r>
            <a:r>
              <a:rPr lang="en-US" altLang="ko-KR" baseline="0" dirty="0" smtClean="0"/>
              <a:t> denotes the ground truth -- where each sensor is</a:t>
            </a:r>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55</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56</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Back up - the process of</a:t>
            </a:r>
            <a:r>
              <a:rPr lang="en-US" altLang="ko-KR" baseline="0" dirty="0" smtClean="0"/>
              <a:t> EMD</a:t>
            </a:r>
            <a:endParaRPr lang="ko-KR" altLang="en-US" dirty="0"/>
          </a:p>
        </p:txBody>
      </p:sp>
      <p:sp>
        <p:nvSpPr>
          <p:cNvPr id="4" name="슬라이드 번호 개체 틀 3"/>
          <p:cNvSpPr>
            <a:spLocks noGrp="1"/>
          </p:cNvSpPr>
          <p:nvPr>
            <p:ph type="sldNum" sz="quarter" idx="10"/>
          </p:nvPr>
        </p:nvSpPr>
        <p:spPr/>
        <p:txBody>
          <a:bodyPr/>
          <a:lstStyle/>
          <a:p>
            <a:fld id="{883829D7-F158-4779-B94F-98A44D8A111E}" type="slidenum">
              <a:rPr lang="en-US" smtClean="0"/>
              <a:t>57</a:t>
            </a:fld>
            <a:endParaRPr lang="en-US"/>
          </a:p>
        </p:txBody>
      </p:sp>
    </p:spTree>
    <p:extLst>
      <p:ext uri="{BB962C8B-B14F-4D97-AF65-F5344CB8AC3E}">
        <p14:creationId xmlns:p14="http://schemas.microsoft.com/office/powerpoint/2010/main" val="3115809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Most buildings contains many sensors</a:t>
            </a:r>
            <a:r>
              <a:rPr lang="en-US" baseline="0" dirty="0" smtClean="0"/>
              <a:t> and more and more are being added</a:t>
            </a:r>
          </a:p>
          <a:p>
            <a:pPr marL="171450" indent="-171450">
              <a:buFontTx/>
              <a:buChar char="•"/>
            </a:pPr>
            <a:r>
              <a:rPr lang="en-US" dirty="0" smtClean="0"/>
              <a:t>Sensing</a:t>
            </a:r>
            <a:r>
              <a:rPr lang="en-US" baseline="0" dirty="0" smtClean="0"/>
              <a:t> used to understand systems and activity </a:t>
            </a:r>
            <a:r>
              <a:rPr lang="en-US" baseline="0" dirty="0" smtClean="0">
                <a:sym typeface="Wingdings"/>
              </a:rPr>
              <a:t> maintain healthy and efficient</a:t>
            </a:r>
          </a:p>
          <a:p>
            <a:pPr marL="171450" indent="-171450">
              <a:buFontTx/>
              <a:buChar char="•"/>
            </a:pPr>
            <a:r>
              <a:rPr lang="en-US" baseline="0" dirty="0" smtClean="0">
                <a:sym typeface="Wingdings"/>
              </a:rPr>
              <a:t>Hard to manage  need an OS!</a:t>
            </a:r>
            <a:endParaRPr lang="en-US" dirty="0" smtClean="0"/>
          </a:p>
          <a:p>
            <a:endParaRPr lang="en-US" dirty="0" smtClean="0"/>
          </a:p>
          <a:p>
            <a:endParaRPr lang="en-US" dirty="0" smtClean="0"/>
          </a:p>
          <a:p>
            <a:r>
              <a:rPr lang="en-US" dirty="0" smtClean="0"/>
              <a:t>They already contain</a:t>
            </a:r>
            <a:r>
              <a:rPr lang="en-US" baseline="0" dirty="0" smtClean="0"/>
              <a:t> a huge sensors network and more sensors will be added in order to get to</a:t>
            </a:r>
          </a:p>
          <a:p>
            <a:r>
              <a:rPr lang="en-US" baseline="0" dirty="0" smtClean="0"/>
              <a:t>Continue to figure out how to make them more energy efficient.</a:t>
            </a:r>
          </a:p>
          <a:p>
            <a:endParaRPr lang="en-US" baseline="0" dirty="0" smtClean="0"/>
          </a:p>
          <a:p>
            <a:r>
              <a:rPr lang="en-US" baseline="0" dirty="0" smtClean="0"/>
              <a:t>Retrofits and sub-meters are constantly being added to new and old buildings.</a:t>
            </a:r>
          </a:p>
          <a:p>
            <a:endParaRPr lang="en-US" baseline="0" dirty="0" smtClean="0"/>
          </a:p>
          <a:p>
            <a:r>
              <a:rPr lang="en-US" baseline="0" dirty="0" smtClean="0"/>
              <a:t>Integration of the building with the grid, etc.</a:t>
            </a:r>
          </a:p>
          <a:p>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&gt; Add a lot of backup slides</a:t>
            </a:r>
          </a:p>
          <a:p>
            <a:pPr marL="171450" indent="-171450">
              <a:buFont typeface="Wingdings" charset="0"/>
              <a:buChar char="Ø"/>
            </a:pPr>
            <a:r>
              <a:rPr lang="en-US" baseline="0" dirty="0" smtClean="0"/>
              <a:t>Too many tables about </a:t>
            </a:r>
            <a:r>
              <a:rPr lang="en-US" baseline="0" dirty="0" err="1" smtClean="0"/>
              <a:t>streamfs</a:t>
            </a:r>
            <a:endParaRPr lang="en-US" baseline="0" dirty="0" smtClean="0"/>
          </a:p>
          <a:p>
            <a:pPr marL="171450" indent="-171450">
              <a:buFont typeface="Wingdings" charset="0"/>
              <a:buChar char="Ø"/>
            </a:pPr>
            <a:r>
              <a:rPr lang="en-US" baseline="0" dirty="0" smtClean="0"/>
              <a:t>Too big a jump from slide to slide in the beginning.</a:t>
            </a:r>
          </a:p>
          <a:p>
            <a:pPr marL="171450" indent="-171450">
              <a:buFont typeface="Wingdings" charset="0"/>
              <a:buChar char="Ø"/>
            </a:pPr>
            <a:r>
              <a:rPr lang="en-US" baseline="0" dirty="0" smtClean="0"/>
              <a:t>Why is it a FS is providing the namespace? These things are not files at all.</a:t>
            </a:r>
          </a:p>
          <a:p>
            <a:pPr marL="171450" indent="-171450">
              <a:buFont typeface="Wingdings" charset="0"/>
              <a:buChar char="Ø"/>
            </a:pPr>
            <a:r>
              <a:rPr lang="en-US" baseline="0" dirty="0" smtClean="0"/>
              <a:t>Lead to </a:t>
            </a:r>
            <a:r>
              <a:rPr lang="en-US" baseline="0" dirty="0" err="1" smtClean="0"/>
              <a:t>evals</a:t>
            </a:r>
            <a:r>
              <a:rPr lang="en-US" baseline="0" dirty="0" smtClean="0"/>
              <a:t>.</a:t>
            </a:r>
          </a:p>
          <a:p>
            <a:pPr marL="0" indent="0">
              <a:buFont typeface="Wingdings" charset="0"/>
              <a:buNone/>
            </a:pPr>
            <a:endParaRPr lang="en-US" baseline="0" dirty="0" smtClean="0"/>
          </a:p>
          <a:p>
            <a:pPr marL="0" indent="0">
              <a:buFont typeface="Wingdings" charset="0"/>
              <a:buNone/>
            </a:pPr>
            <a:r>
              <a:rPr lang="en-US" baseline="0" dirty="0" smtClean="0"/>
              <a:t>What is a file system today.  A way or organizing </a:t>
            </a:r>
          </a:p>
          <a:p>
            <a:pPr marL="0" indent="0">
              <a:buFont typeface="Wingdings" charset="0"/>
              <a:buNone/>
            </a:pPr>
            <a:endParaRPr lang="en-US" baseline="0" dirty="0" smtClean="0"/>
          </a:p>
          <a:p>
            <a:pPr marL="0" indent="0">
              <a:buFont typeface="Wingdings" charset="0"/>
              <a:buNone/>
            </a:pPr>
            <a:r>
              <a:rPr lang="en-US" baseline="0" dirty="0" smtClean="0"/>
              <a:t>What the same and what’s different?</a:t>
            </a:r>
          </a:p>
          <a:p>
            <a:pPr marL="0" indent="0">
              <a:buFont typeface="Wingdings" charset="0"/>
              <a:buNone/>
            </a:pPr>
            <a:r>
              <a:rPr lang="en-US" baseline="0" dirty="0" smtClean="0"/>
              <a:t>Objects are only sometimes teased together?  Look at HDFS.</a:t>
            </a:r>
          </a:p>
          <a:p>
            <a:pPr marL="0" indent="0">
              <a:buFont typeface="Wingdings" charset="0"/>
              <a:buNone/>
            </a:pPr>
            <a:endParaRPr lang="en-US" baseline="0" dirty="0" smtClean="0"/>
          </a:p>
          <a:p>
            <a:pPr marL="0" indent="0">
              <a:buFont typeface="Wingdings" charset="0"/>
              <a:buNone/>
            </a:pPr>
            <a:r>
              <a:rPr lang="en-US" baseline="0" dirty="0" smtClean="0"/>
              <a:t>How about </a:t>
            </a:r>
            <a:r>
              <a:rPr lang="en-US" baseline="0" dirty="0" err="1" smtClean="0"/>
              <a:t>Dropbox</a:t>
            </a:r>
            <a:r>
              <a:rPr lang="en-US" baseline="0" dirty="0" smtClean="0"/>
              <a:t>?</a:t>
            </a:r>
          </a:p>
          <a:p>
            <a:pPr marL="0" indent="0">
              <a:buFont typeface="Wingdings" charset="0"/>
              <a:buNone/>
            </a:pPr>
            <a:r>
              <a:rPr lang="en-US" baseline="0" dirty="0" smtClean="0"/>
              <a:t>Underneath somebody’s words that you could tease out an engage.</a:t>
            </a:r>
          </a:p>
          <a:p>
            <a:pPr marL="0" indent="0">
              <a:buFont typeface="Wingdings" charset="0"/>
              <a:buNone/>
            </a:pPr>
            <a:endParaRPr lang="en-US" baseline="0" dirty="0" smtClean="0"/>
          </a:p>
          <a:p>
            <a:pPr marL="0" indent="0">
              <a:buFont typeface="Wingdings" charset="0"/>
              <a:buNone/>
            </a:pPr>
            <a:r>
              <a:rPr lang="en-US" baseline="0" dirty="0" smtClean="0"/>
              <a:t>* Collections of resources accessible through a common namespace.</a:t>
            </a:r>
          </a:p>
          <a:p>
            <a:pPr marL="171450" indent="-171450">
              <a:buFontTx/>
              <a:buChar char="•"/>
            </a:pPr>
            <a:r>
              <a:rPr lang="en-US" baseline="0" dirty="0" smtClean="0"/>
              <a:t>How do you do garbage collection?</a:t>
            </a:r>
          </a:p>
          <a:p>
            <a:pPr marL="171450" indent="-171450">
              <a:buFontTx/>
              <a:buChar char="•"/>
            </a:pPr>
            <a:r>
              <a:rPr lang="en-US" baseline="0" dirty="0" smtClean="0"/>
              <a:t>Should this be FS like? Or DB like?</a:t>
            </a:r>
          </a:p>
        </p:txBody>
      </p:sp>
      <p:sp>
        <p:nvSpPr>
          <p:cNvPr id="4" name="Slide Number Placeholder 3"/>
          <p:cNvSpPr>
            <a:spLocks noGrp="1"/>
          </p:cNvSpPr>
          <p:nvPr>
            <p:ph type="sldNum" sz="quarter" idx="10"/>
          </p:nvPr>
        </p:nvSpPr>
        <p:spPr/>
        <p:txBody>
          <a:bodyPr/>
          <a:lstStyle/>
          <a:p>
            <a:fld id="{41561EA1-58F9-924A-BBAC-BB1668ABC2FC}" type="slidenum">
              <a:rPr lang="en-US" smtClean="0"/>
              <a:t>3</a:t>
            </a:fld>
            <a:endParaRPr lang="en-US"/>
          </a:p>
        </p:txBody>
      </p:sp>
    </p:spTree>
    <p:extLst>
      <p:ext uri="{BB962C8B-B14F-4D97-AF65-F5344CB8AC3E}">
        <p14:creationId xmlns:p14="http://schemas.microsoft.com/office/powerpoint/2010/main" val="2167674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3829D7-F158-4779-B94F-98A44D8A111E}" type="slidenum">
              <a:rPr lang="en-US" smtClean="0"/>
              <a:t>65</a:t>
            </a:fld>
            <a:endParaRPr lang="en-US"/>
          </a:p>
        </p:txBody>
      </p:sp>
    </p:spTree>
    <p:extLst>
      <p:ext uri="{BB962C8B-B14F-4D97-AF65-F5344CB8AC3E}">
        <p14:creationId xmlns:p14="http://schemas.microsoft.com/office/powerpoint/2010/main" val="2012821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Standard</a:t>
            </a:r>
            <a:r>
              <a:rPr lang="en-US" baseline="0" dirty="0" smtClean="0"/>
              <a:t> interface and access methods for retrieving and writing data to external devices.</a:t>
            </a:r>
          </a:p>
          <a:p>
            <a:endParaRPr lang="en-US" baseline="0" dirty="0" smtClean="0"/>
          </a:p>
          <a:p>
            <a:r>
              <a:rPr lang="en-US" baseline="0" dirty="0" smtClean="0"/>
              <a:t>&gt; </a:t>
            </a:r>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67</a:t>
            </a:fld>
            <a:endParaRPr lang="en-US"/>
          </a:p>
        </p:txBody>
      </p:sp>
    </p:spTree>
    <p:extLst>
      <p:ext uri="{BB962C8B-B14F-4D97-AF65-F5344CB8AC3E}">
        <p14:creationId xmlns:p14="http://schemas.microsoft.com/office/powerpoint/2010/main" val="713650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Strip, Bind, and Search: A Method for Identifying Abnormal Energy Consumption in Buildings IPSN 2013</a:t>
            </a:r>
          </a:p>
          <a:p>
            <a:r>
              <a:rPr lang="en-US" dirty="0" smtClean="0"/>
              <a:t>Towards Real-time, Fine-grained Energy Analytics in Buildings Through Mobile Phones </a:t>
            </a:r>
            <a:r>
              <a:rPr lang="en-US" dirty="0" err="1" smtClean="0"/>
              <a:t>Buildsys</a:t>
            </a:r>
            <a:r>
              <a:rPr lang="en-US" dirty="0" smtClean="0"/>
              <a:t> 2012</a:t>
            </a:r>
          </a:p>
          <a:p>
            <a:r>
              <a:rPr lang="en-US" dirty="0" smtClean="0"/>
              <a:t>Empirical Mode Decomposition for Intrinsic-Relationship Extraction in Large Sensor Deployments. </a:t>
            </a:r>
            <a:r>
              <a:rPr lang="en-US" dirty="0" err="1" smtClean="0"/>
              <a:t>IoT</a:t>
            </a:r>
            <a:r>
              <a:rPr lang="en-US" dirty="0" smtClean="0"/>
              <a:t>-App 2012</a:t>
            </a:r>
          </a:p>
          <a:p>
            <a:r>
              <a:rPr lang="en-US" dirty="0" smtClean="0"/>
              <a:t>Enabling Green Building Applications </a:t>
            </a:r>
            <a:r>
              <a:rPr lang="en-US" dirty="0" err="1" smtClean="0"/>
              <a:t>HotEmnets</a:t>
            </a:r>
            <a:r>
              <a:rPr lang="en-US" dirty="0" smtClean="0"/>
              <a:t> 2010</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BD63B73-C7A0-4549-829A-D9FC5CE99A17}" type="slidenum">
              <a:rPr lang="en-US" smtClean="0"/>
              <a:t>68</a:t>
            </a:fld>
            <a:endParaRPr lang="en-US"/>
          </a:p>
        </p:txBody>
      </p:sp>
    </p:spTree>
    <p:extLst>
      <p:ext uri="{BB962C8B-B14F-4D97-AF65-F5344CB8AC3E}">
        <p14:creationId xmlns:p14="http://schemas.microsoft.com/office/powerpoint/2010/main" val="2523602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71</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Library support using </a:t>
            </a:r>
            <a:r>
              <a:rPr lang="en-US" dirty="0" err="1" smtClean="0"/>
              <a:t>protobufs</a:t>
            </a:r>
            <a:endParaRPr lang="en-US" dirty="0" smtClean="0"/>
          </a:p>
          <a:p>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74</a:t>
            </a:fld>
            <a:endParaRPr lang="en-US"/>
          </a:p>
        </p:txBody>
      </p:sp>
    </p:spTree>
    <p:extLst>
      <p:ext uri="{BB962C8B-B14F-4D97-AF65-F5344CB8AC3E}">
        <p14:creationId xmlns:p14="http://schemas.microsoft.com/office/powerpoint/2010/main" val="2369020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77</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query root is a r-node.</a:t>
            </a:r>
            <a:endParaRPr lang="en-US" dirty="0"/>
          </a:p>
        </p:txBody>
      </p:sp>
      <p:sp>
        <p:nvSpPr>
          <p:cNvPr id="4" name="Slide Number Placeholder 3"/>
          <p:cNvSpPr>
            <a:spLocks noGrp="1"/>
          </p:cNvSpPr>
          <p:nvPr>
            <p:ph type="sldNum" sz="quarter" idx="10"/>
          </p:nvPr>
        </p:nvSpPr>
        <p:spPr/>
        <p:txBody>
          <a:bodyPr/>
          <a:lstStyle/>
          <a:p>
            <a:fld id="{A9A64217-47C3-3F43-95DA-DC335EEE2DBB}" type="slidenum">
              <a:rPr lang="en-US" smtClean="0"/>
              <a:t>81</a:t>
            </a:fld>
            <a:endParaRPr lang="en-US"/>
          </a:p>
        </p:txBody>
      </p:sp>
    </p:spTree>
    <p:extLst>
      <p:ext uri="{BB962C8B-B14F-4D97-AF65-F5344CB8AC3E}">
        <p14:creationId xmlns:p14="http://schemas.microsoft.com/office/powerpoint/2010/main" val="670665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7785C-95F6-8D48-BDD5-45E4578F1538}" type="slidenum">
              <a:rPr lang="en-US" smtClean="0"/>
              <a:t>82</a:t>
            </a:fld>
            <a:endParaRPr lang="en-US"/>
          </a:p>
        </p:txBody>
      </p:sp>
    </p:spTree>
    <p:extLst>
      <p:ext uri="{BB962C8B-B14F-4D97-AF65-F5344CB8AC3E}">
        <p14:creationId xmlns:p14="http://schemas.microsoft.com/office/powerpoint/2010/main" val="3662612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come</a:t>
            </a:r>
            <a:r>
              <a:rPr lang="en-US" baseline="0" dirty="0" smtClean="0"/>
              <a:t> this didn’t work using the first two things?</a:t>
            </a:r>
          </a:p>
          <a:p>
            <a:endParaRPr lang="en-US" baseline="0" dirty="0" smtClean="0"/>
          </a:p>
          <a:p>
            <a:r>
              <a:rPr lang="en-US" baseline="0" dirty="0" smtClean="0"/>
              <a:t>What are the cute algorithmic things you did you scale this?</a:t>
            </a:r>
            <a:endParaRPr lang="en-US" dirty="0"/>
          </a:p>
        </p:txBody>
      </p:sp>
      <p:sp>
        <p:nvSpPr>
          <p:cNvPr id="4" name="Slide Number Placeholder 3"/>
          <p:cNvSpPr>
            <a:spLocks noGrp="1"/>
          </p:cNvSpPr>
          <p:nvPr>
            <p:ph type="sldNum" sz="quarter" idx="10"/>
          </p:nvPr>
        </p:nvSpPr>
        <p:spPr/>
        <p:txBody>
          <a:bodyPr/>
          <a:lstStyle/>
          <a:p>
            <a:fld id="{41561EA1-58F9-924A-BBAC-BB1668ABC2FC}" type="slidenum">
              <a:rPr lang="en-US" smtClean="0"/>
              <a:t>85</a:t>
            </a:fld>
            <a:endParaRPr lang="en-US"/>
          </a:p>
        </p:txBody>
      </p:sp>
    </p:spTree>
    <p:extLst>
      <p:ext uri="{BB962C8B-B14F-4D97-AF65-F5344CB8AC3E}">
        <p14:creationId xmlns:p14="http://schemas.microsoft.com/office/powerpoint/2010/main" val="3058313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Implement MPC on building deployment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Combine mobile computing with HCI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 to suppress it all at the edges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86</a:t>
            </a:fld>
            <a:endParaRPr lang="en-US"/>
          </a:p>
        </p:txBody>
      </p:sp>
    </p:spTree>
    <p:extLst>
      <p:ext uri="{BB962C8B-B14F-4D97-AF65-F5344CB8AC3E}">
        <p14:creationId xmlns:p14="http://schemas.microsoft.com/office/powerpoint/2010/main" val="47156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19 Hierarchical model predictive control (MPC) structure for a building control system. A high-level MPC (HMPC) is deployed to </a:t>
            </a:r>
          </a:p>
          <a:p>
            <a:r>
              <a:rPr lang="en-US" dirty="0" smtClean="0"/>
              <a:t>optimize the operation and schedule the cooling and heating systems with active thermal storage. A low-level MPC (LMPC) controls the </a:t>
            </a:r>
          </a:p>
          <a:p>
            <a:r>
              <a:rPr lang="en-US" dirty="0" smtClean="0"/>
              <a:t>variable air volume boxes and the air handling units by considering thermal comfort constraints of the occupants. At both levels a variety </a:t>
            </a:r>
          </a:p>
          <a:p>
            <a:r>
              <a:rPr lang="en-US" dirty="0" smtClean="0"/>
              <a:t>of predictions can be included in the models and in the cost function to control the system in an efficient and effective way. These predictions include building loads, load shedding signals from the power grid, utility prices, weather, occupancy, and solar loads</a:t>
            </a:r>
          </a:p>
          <a:p>
            <a:endParaRPr lang="en-US" dirty="0" smtClean="0"/>
          </a:p>
          <a:p>
            <a:r>
              <a:rPr lang="en-US" dirty="0" err="1" smtClean="0"/>
              <a:t>Yudong</a:t>
            </a:r>
            <a:r>
              <a:rPr lang="en-US" dirty="0" smtClean="0"/>
              <a:t> Ma; </a:t>
            </a:r>
            <a:r>
              <a:rPr lang="en-US" dirty="0" err="1" smtClean="0"/>
              <a:t>Kelman</a:t>
            </a:r>
            <a:r>
              <a:rPr lang="en-US" dirty="0" smtClean="0"/>
              <a:t>, A.; Daly, A.; </a:t>
            </a:r>
            <a:r>
              <a:rPr lang="en-US" dirty="0" err="1" smtClean="0"/>
              <a:t>Borrelli</a:t>
            </a:r>
            <a:r>
              <a:rPr lang="en-US" dirty="0" smtClean="0"/>
              <a:t>, F., "Predictive Control for Energy Efficient Buildings with Thermal Storage: Modeling, Stimulation, and Experiments," Control Systems, IEEE , vol.32, no.1, pp.44,64, Feb. 2012</a:t>
            </a:r>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4</a:t>
            </a:fld>
            <a:endParaRPr lang="en-US"/>
          </a:p>
        </p:txBody>
      </p:sp>
    </p:spTree>
    <p:extLst>
      <p:ext uri="{BB962C8B-B14F-4D97-AF65-F5344CB8AC3E}">
        <p14:creationId xmlns:p14="http://schemas.microsoft.com/office/powerpoint/2010/main" val="2988521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C*ΔT = u + </a:t>
            </a:r>
            <a:r>
              <a:rPr lang="en-US" dirty="0" err="1" smtClean="0"/>
              <a:t>P</a:t>
            </a:r>
            <a:r>
              <a:rPr lang="en-US" baseline="-25000" dirty="0" err="1" smtClean="0"/>
              <a:t>d</a:t>
            </a:r>
            <a:r>
              <a:rPr lang="en-US" dirty="0" smtClean="0"/>
              <a:t> + (T</a:t>
            </a:r>
            <a:r>
              <a:rPr lang="en-US" baseline="-25000" dirty="0" smtClean="0"/>
              <a:t>oa</a:t>
            </a:r>
            <a:r>
              <a:rPr lang="en-US" dirty="0" smtClean="0"/>
              <a:t> – T)/R</a:t>
            </a:r>
          </a:p>
          <a:p>
            <a:pPr lvl="1"/>
            <a:r>
              <a:rPr lang="en-US" dirty="0" smtClean="0"/>
              <a:t>C is the thermal capacitance</a:t>
            </a:r>
          </a:p>
          <a:p>
            <a:pPr lvl="1"/>
            <a:r>
              <a:rPr lang="en-US" dirty="0" smtClean="0"/>
              <a:t>T is the temperature in the space</a:t>
            </a:r>
          </a:p>
          <a:p>
            <a:pPr lvl="1"/>
            <a:r>
              <a:rPr lang="en-US" dirty="0" smtClean="0"/>
              <a:t>u is the amount of heating/cooling power input</a:t>
            </a:r>
          </a:p>
          <a:p>
            <a:pPr lvl="2"/>
            <a:r>
              <a:rPr lang="en-US" dirty="0" smtClean="0"/>
              <a:t>U&gt;0 (heating)</a:t>
            </a:r>
          </a:p>
          <a:p>
            <a:pPr lvl="2"/>
            <a:r>
              <a:rPr lang="en-US" dirty="0" smtClean="0"/>
              <a:t>U&lt;0 (cooling)</a:t>
            </a:r>
          </a:p>
          <a:p>
            <a:pPr lvl="1"/>
            <a:r>
              <a:rPr lang="en-US" dirty="0" err="1" smtClean="0"/>
              <a:t>P</a:t>
            </a:r>
            <a:r>
              <a:rPr lang="en-US" baseline="-25000" dirty="0" err="1" smtClean="0"/>
              <a:t>d</a:t>
            </a:r>
            <a:r>
              <a:rPr lang="en-US" dirty="0" smtClean="0"/>
              <a:t> is the external disturbance load generated by occupants, direct sunlight, and electrical devices</a:t>
            </a:r>
          </a:p>
          <a:p>
            <a:pPr lvl="1"/>
            <a:r>
              <a:rPr lang="en-US" dirty="0" smtClean="0"/>
              <a:t>T</a:t>
            </a:r>
            <a:r>
              <a:rPr lang="en-US" baseline="-25000" dirty="0" smtClean="0"/>
              <a:t>oa</a:t>
            </a:r>
            <a:r>
              <a:rPr lang="en-US" dirty="0" smtClean="0"/>
              <a:t> is the outside air temperature (outside the immediate space, adjacent to the walls)</a:t>
            </a:r>
          </a:p>
          <a:p>
            <a:pPr lvl="1"/>
            <a:r>
              <a:rPr lang="en-US" dirty="0" smtClean="0"/>
              <a:t>R is the resistivity of the walls for that space</a:t>
            </a:r>
          </a:p>
          <a:p>
            <a:r>
              <a:rPr lang="en-US" dirty="0" smtClean="0"/>
              <a:t>Typical MPC based on this model</a:t>
            </a:r>
          </a:p>
          <a:p>
            <a:pPr lvl="1"/>
            <a:r>
              <a:rPr lang="en-US" dirty="0" smtClean="0"/>
              <a:t>Minimize total heating and cooling energy consumption</a:t>
            </a:r>
          </a:p>
          <a:p>
            <a:pPr lvl="1"/>
            <a:r>
              <a:rPr lang="en-US" dirty="0" smtClean="0"/>
              <a:t>Minimize peak power draw</a:t>
            </a:r>
          </a:p>
          <a:p>
            <a:pPr lvl="1"/>
            <a:r>
              <a:rPr lang="en-US" dirty="0" smtClean="0"/>
              <a:t>Maintain zones within desired comfort range (despite predicted changes in load)</a:t>
            </a:r>
          </a:p>
          <a:p>
            <a:pPr lvl="1"/>
            <a:endParaRPr lang="en-US" dirty="0" smtClean="0"/>
          </a:p>
          <a:p>
            <a:pPr lvl="1"/>
            <a:endParaRPr lang="en-US" dirty="0" smtClean="0"/>
          </a:p>
          <a:p>
            <a:pPr lvl="1"/>
            <a:endParaRPr lang="en-US" dirty="0" smtClean="0"/>
          </a:p>
          <a:p>
            <a:r>
              <a:rPr lang="en-US" dirty="0" smtClean="0"/>
              <a:t>We know the heating and cooling sensors (on off/state, and the size of the equipment)</a:t>
            </a:r>
          </a:p>
          <a:p>
            <a:r>
              <a:rPr lang="en-US" dirty="0" smtClean="0"/>
              <a:t>We input the zones it feeds through the vents</a:t>
            </a:r>
          </a:p>
          <a:p>
            <a:pPr lvl="1"/>
            <a:r>
              <a:rPr lang="en-US" dirty="0" smtClean="0"/>
              <a:t>So we can approximate the input load to the a fraction of the output – a loss constant</a:t>
            </a:r>
          </a:p>
          <a:p>
            <a:pPr lvl="2"/>
            <a:r>
              <a:rPr lang="en-US" dirty="0" smtClean="0"/>
              <a:t>u=</a:t>
            </a:r>
            <a:r>
              <a:rPr lang="en-US" dirty="0" err="1" smtClean="0"/>
              <a:t>V</a:t>
            </a:r>
            <a:r>
              <a:rPr lang="en-US" baseline="-25000" dirty="0" err="1" smtClean="0"/>
              <a:t>s</a:t>
            </a:r>
            <a:r>
              <a:rPr lang="en-US" dirty="0" smtClean="0"/>
              <a:t>/</a:t>
            </a:r>
            <a:r>
              <a:rPr lang="en-US" dirty="0" err="1" smtClean="0"/>
              <a:t>V</a:t>
            </a:r>
            <a:r>
              <a:rPr lang="en-US" baseline="-25000" dirty="0" err="1" smtClean="0"/>
              <a:t>t</a:t>
            </a:r>
            <a:r>
              <a:rPr lang="en-US" dirty="0" smtClean="0"/>
              <a:t> * L – </a:t>
            </a:r>
            <a:r>
              <a:rPr lang="en-US" dirty="0" err="1" smtClean="0"/>
              <a:t>ε</a:t>
            </a:r>
            <a:r>
              <a:rPr lang="en-US" baseline="-25000" dirty="0" err="1" smtClean="0"/>
              <a:t>L</a:t>
            </a:r>
            <a:endParaRPr lang="en-US" baseline="-25000" dirty="0" smtClean="0"/>
          </a:p>
          <a:p>
            <a:pPr lvl="1"/>
            <a:r>
              <a:rPr lang="en-US" dirty="0" smtClean="0"/>
              <a:t>How many vents are fed by the HVAC system from the central HVAC system?</a:t>
            </a:r>
          </a:p>
          <a:p>
            <a:pPr lvl="2"/>
            <a:r>
              <a:rPr lang="en-US" dirty="0" smtClean="0"/>
              <a:t>What fraction of them on in the space?</a:t>
            </a:r>
          </a:p>
          <a:p>
            <a:pPr lvl="2"/>
            <a:r>
              <a:rPr lang="en-US" dirty="0" smtClean="0"/>
              <a:t>What’s the current load output of the system?  Is it heating or cooling? (L&gt;0 heating, L&lt;0 cooling)</a:t>
            </a:r>
          </a:p>
          <a:p>
            <a:pPr lvl="1"/>
            <a:r>
              <a:rPr lang="en-US" dirty="0" smtClean="0"/>
              <a:t>What happens if the space changes?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87</a:t>
            </a:fld>
            <a:endParaRPr lang="en-US"/>
          </a:p>
        </p:txBody>
      </p:sp>
    </p:spTree>
    <p:extLst>
      <p:ext uri="{BB962C8B-B14F-4D97-AF65-F5344CB8AC3E}">
        <p14:creationId xmlns:p14="http://schemas.microsoft.com/office/powerpoint/2010/main" val="2659559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PCA the distribution in eigenvalues do not yield characteristic time or frequency scales</a:t>
            </a:r>
            <a:endParaRPr lang="en-US" dirty="0"/>
          </a:p>
        </p:txBody>
      </p:sp>
      <p:sp>
        <p:nvSpPr>
          <p:cNvPr id="4" name="Slide Number Placeholder 3"/>
          <p:cNvSpPr>
            <a:spLocks noGrp="1"/>
          </p:cNvSpPr>
          <p:nvPr>
            <p:ph type="sldNum" sz="quarter" idx="10"/>
          </p:nvPr>
        </p:nvSpPr>
        <p:spPr/>
        <p:txBody>
          <a:bodyPr/>
          <a:lstStyle/>
          <a:p>
            <a:fld id="{C42FA54E-46CA-DC42-92D9-520388EA28DB}" type="slidenum">
              <a:rPr lang="en-US" smtClean="0"/>
              <a:t>88</a:t>
            </a:fld>
            <a:endParaRPr lang="en-US"/>
          </a:p>
        </p:txBody>
      </p:sp>
    </p:spTree>
    <p:extLst>
      <p:ext uri="{BB962C8B-B14F-4D97-AF65-F5344CB8AC3E}">
        <p14:creationId xmlns:p14="http://schemas.microsoft.com/office/powerpoint/2010/main" val="224636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5</a:t>
            </a:fld>
            <a:endParaRPr lang="en-US"/>
          </a:p>
        </p:txBody>
      </p:sp>
    </p:spTree>
    <p:extLst>
      <p:ext uri="{BB962C8B-B14F-4D97-AF65-F5344CB8AC3E}">
        <p14:creationId xmlns:p14="http://schemas.microsoft.com/office/powerpoint/2010/main" val="2315582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Sensors use different standards/interfaces (</a:t>
            </a:r>
            <a:r>
              <a:rPr lang="en-US" dirty="0" err="1" smtClean="0"/>
              <a:t>Bacnet</a:t>
            </a:r>
            <a:r>
              <a:rPr lang="en-US" dirty="0" smtClean="0"/>
              <a:t>, </a:t>
            </a:r>
            <a:r>
              <a:rPr lang="en-US" dirty="0" err="1" smtClean="0"/>
              <a:t>Lontalk</a:t>
            </a:r>
            <a:r>
              <a:rPr lang="en-US" dirty="0" smtClean="0"/>
              <a:t>) for communicating with them, are part of separate silos (</a:t>
            </a:r>
            <a:r>
              <a:rPr lang="en-US" dirty="0" err="1" smtClean="0"/>
              <a:t>bms</a:t>
            </a:r>
            <a:r>
              <a:rPr lang="en-US" dirty="0" smtClean="0"/>
              <a:t> for </a:t>
            </a:r>
            <a:r>
              <a:rPr lang="en-US" dirty="0" err="1" smtClean="0"/>
              <a:t>hvac</a:t>
            </a:r>
            <a:r>
              <a:rPr lang="en-US" dirty="0" smtClean="0"/>
              <a:t>, lighting system, security system)</a:t>
            </a:r>
          </a:p>
          <a:p>
            <a:r>
              <a:rPr lang="en-US" dirty="0" smtClean="0"/>
              <a:t>Forces analysis to be done locally</a:t>
            </a:r>
          </a:p>
          <a:p>
            <a:r>
              <a:rPr lang="en-US" dirty="0" smtClean="0"/>
              <a:t>Because buildings aren't standardized, innovative solutions are not portable </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7</a:t>
            </a:fld>
            <a:endParaRPr lang="en-US"/>
          </a:p>
        </p:txBody>
      </p:sp>
    </p:spTree>
    <p:extLst>
      <p:ext uri="{BB962C8B-B14F-4D97-AF65-F5344CB8AC3E}">
        <p14:creationId xmlns:p14="http://schemas.microsoft.com/office/powerpoint/2010/main" val="2475610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Sensors can be abstractly represented as resources – some data generating some data </a:t>
            </a:r>
          </a:p>
          <a:p>
            <a:r>
              <a:rPr lang="en-US" dirty="0" smtClean="0"/>
              <a:t>consuming.  </a:t>
            </a:r>
          </a:p>
          <a:p>
            <a:pPr marL="285750" indent="-285750">
              <a:buFontTx/>
              <a:buChar char="•"/>
            </a:pPr>
            <a:r>
              <a:rPr lang="en-US" dirty="0" smtClean="0"/>
              <a:t>Applications require access to these over a uniform namespace.  A system is required to </a:t>
            </a:r>
          </a:p>
          <a:p>
            <a:r>
              <a:rPr lang="en-US" dirty="0" smtClean="0"/>
              <a:t>manage both access and naming.</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12</a:t>
            </a:fld>
            <a:endParaRPr lang="en-US"/>
          </a:p>
        </p:txBody>
      </p:sp>
    </p:spTree>
    <p:extLst>
      <p:ext uri="{BB962C8B-B14F-4D97-AF65-F5344CB8AC3E}">
        <p14:creationId xmlns:p14="http://schemas.microsoft.com/office/powerpoint/2010/main" val="1688907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smtClean="0"/>
              <a:t>Files represent a logical collection of bytes</a:t>
            </a:r>
          </a:p>
          <a:p>
            <a:pPr marL="285750" indent="-285750">
              <a:buFontTx/>
              <a:buChar char="•"/>
            </a:pPr>
            <a:r>
              <a:rPr lang="en-US" dirty="0" smtClean="0"/>
              <a:t>A </a:t>
            </a:r>
            <a:r>
              <a:rPr lang="en-US" dirty="0" err="1" smtClean="0"/>
              <a:t>filesystem</a:t>
            </a:r>
            <a:r>
              <a:rPr lang="en-US" dirty="0" smtClean="0"/>
              <a:t> provides a common namespace for these collection </a:t>
            </a:r>
          </a:p>
          <a:p>
            <a:r>
              <a:rPr lang="en-US" dirty="0" smtClean="0"/>
              <a:t>via a unified namespace</a:t>
            </a:r>
          </a:p>
          <a:p>
            <a:pPr marL="285750" indent="-285750">
              <a:buFontTx/>
              <a:buChar char="•"/>
            </a:pPr>
            <a:r>
              <a:rPr lang="en-US" dirty="0" smtClean="0"/>
              <a:t>the </a:t>
            </a:r>
            <a:r>
              <a:rPr lang="en-US" dirty="0" err="1" smtClean="0"/>
              <a:t>filesystem</a:t>
            </a:r>
            <a:r>
              <a:rPr lang="en-US" dirty="0" smtClean="0"/>
              <a:t> also controls access to resources through user accounts </a:t>
            </a:r>
          </a:p>
          <a:p>
            <a:r>
              <a:rPr lang="en-US" smtClean="0"/>
              <a:t>and resource-based permissions</a:t>
            </a:r>
          </a:p>
          <a:p>
            <a:endParaRPr lang="en-US"/>
          </a:p>
        </p:txBody>
      </p:sp>
      <p:sp>
        <p:nvSpPr>
          <p:cNvPr id="4" name="Slide Number Placeholder 3"/>
          <p:cNvSpPr>
            <a:spLocks noGrp="1"/>
          </p:cNvSpPr>
          <p:nvPr>
            <p:ph type="sldNum" sz="quarter" idx="10"/>
          </p:nvPr>
        </p:nvSpPr>
        <p:spPr/>
        <p:txBody>
          <a:bodyPr/>
          <a:lstStyle/>
          <a:p>
            <a:fld id="{ABD63B73-C7A0-4549-829A-D9FC5CE99A17}" type="slidenum">
              <a:rPr lang="en-US" smtClean="0"/>
              <a:t>13</a:t>
            </a:fld>
            <a:endParaRPr lang="en-US"/>
          </a:p>
        </p:txBody>
      </p:sp>
    </p:spTree>
    <p:extLst>
      <p:ext uri="{BB962C8B-B14F-4D97-AF65-F5344CB8AC3E}">
        <p14:creationId xmlns:p14="http://schemas.microsoft.com/office/powerpoint/2010/main" val="422323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walk through an example for representing a thermostat in a room, as a file</a:t>
            </a:r>
          </a:p>
          <a:p>
            <a:r>
              <a:rPr lang="en-US" dirty="0" err="1" smtClean="0"/>
              <a:t>inode</a:t>
            </a:r>
            <a:r>
              <a:rPr lang="en-US" dirty="0" smtClean="0"/>
              <a:t> analog</a:t>
            </a:r>
          </a:p>
          <a:p>
            <a:r>
              <a:rPr lang="en-US" dirty="0" smtClean="0"/>
              <a:t>show the thermostat</a:t>
            </a:r>
          </a:p>
          <a:p>
            <a:r>
              <a:rPr lang="en-US" dirty="0" smtClean="0"/>
              <a:t>give the thermostat a name</a:t>
            </a:r>
          </a:p>
          <a:p>
            <a:r>
              <a:rPr lang="en-US" dirty="0" smtClean="0"/>
              <a:t>give it an identifier</a:t>
            </a:r>
          </a:p>
          <a:p>
            <a:r>
              <a:rPr lang="en-US" dirty="0" smtClean="0"/>
              <a:t>show how attribute-value pairs are added</a:t>
            </a:r>
          </a:p>
          <a:p>
            <a:r>
              <a:rPr lang="en-US" dirty="0" smtClean="0"/>
              <a:t>add the room around the thermostat</a:t>
            </a:r>
          </a:p>
          <a:p>
            <a:r>
              <a:rPr lang="en-US" dirty="0" smtClean="0"/>
              <a:t>add the rest of the path to the name to show context</a:t>
            </a:r>
          </a:p>
          <a:p>
            <a:endParaRPr lang="en-US" dirty="0"/>
          </a:p>
        </p:txBody>
      </p:sp>
      <p:sp>
        <p:nvSpPr>
          <p:cNvPr id="4" name="Slide Number Placeholder 3"/>
          <p:cNvSpPr>
            <a:spLocks noGrp="1"/>
          </p:cNvSpPr>
          <p:nvPr>
            <p:ph type="sldNum" sz="quarter" idx="10"/>
          </p:nvPr>
        </p:nvSpPr>
        <p:spPr/>
        <p:txBody>
          <a:bodyPr/>
          <a:lstStyle/>
          <a:p>
            <a:fld id="{ABD63B73-C7A0-4549-829A-D9FC5CE99A17}" type="slidenum">
              <a:rPr lang="en-US" smtClean="0"/>
              <a:t>14</a:t>
            </a:fld>
            <a:endParaRPr lang="en-US"/>
          </a:p>
        </p:txBody>
      </p:sp>
    </p:spTree>
    <p:extLst>
      <p:ext uri="{BB962C8B-B14F-4D97-AF65-F5344CB8AC3E}">
        <p14:creationId xmlns:p14="http://schemas.microsoft.com/office/powerpoint/2010/main" val="17574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10860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74136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64437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D992F2-3E3E-7D46-837A-1DE0F992F40D}" type="datetimeFigureOut">
              <a:rPr lang="en-US" smtClean="0"/>
              <a:t>11/19/13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970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D992F2-3E3E-7D46-837A-1DE0F992F40D}" type="datetimeFigureOut">
              <a:rPr lang="en-US" smtClean="0"/>
              <a:t>11/19/13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05931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D992F2-3E3E-7D46-837A-1DE0F992F40D}" type="datetimeFigureOut">
              <a:rPr lang="en-US" smtClean="0"/>
              <a:t>11/19/13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284970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D992F2-3E3E-7D46-837A-1DE0F992F40D}" type="datetimeFigureOut">
              <a:rPr lang="en-US" smtClean="0"/>
              <a:t>11/19/13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19341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D992F2-3E3E-7D46-837A-1DE0F992F40D}" type="datetimeFigureOut">
              <a:rPr lang="en-US" smtClean="0"/>
              <a:t>11/19/13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88258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D992F2-3E3E-7D46-837A-1DE0F992F40D}" type="datetimeFigureOut">
              <a:rPr lang="en-US" smtClean="0"/>
              <a:t>11/19/13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95325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400377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D992F2-3E3E-7D46-837A-1DE0F992F40D}" type="datetimeFigureOut">
              <a:rPr lang="en-US" smtClean="0"/>
              <a:t>11/19/13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A824B-8BCD-4848-AE2D-71A069FE764E}" type="slidenum">
              <a:rPr lang="en-US" smtClean="0"/>
              <a:t>‹#›</a:t>
            </a:fld>
            <a:endParaRPr lang="en-US"/>
          </a:p>
        </p:txBody>
      </p:sp>
    </p:spTree>
    <p:extLst>
      <p:ext uri="{BB962C8B-B14F-4D97-AF65-F5344CB8AC3E}">
        <p14:creationId xmlns:p14="http://schemas.microsoft.com/office/powerpoint/2010/main" val="33597848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992F2-3E3E-7D46-837A-1DE0F992F40D}" type="datetimeFigureOut">
              <a:rPr lang="en-US" smtClean="0"/>
              <a:t>11/19/13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A824B-8BCD-4848-AE2D-71A069FE764E}" type="slidenum">
              <a:rPr lang="en-US" smtClean="0"/>
              <a:t>‹#›</a:t>
            </a:fld>
            <a:endParaRPr lang="en-US"/>
          </a:p>
        </p:txBody>
      </p:sp>
    </p:spTree>
    <p:extLst>
      <p:ext uri="{BB962C8B-B14F-4D97-AF65-F5344CB8AC3E}">
        <p14:creationId xmlns:p14="http://schemas.microsoft.com/office/powerpoint/2010/main" val="3877071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berkeley.edu/~jortiz" TargetMode="External"/><Relationship Id="rId4" Type="http://schemas.openxmlformats.org/officeDocument/2006/relationships/image" Target="../media/image1.jpe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 Id="rId3" Type="http://schemas.openxmlformats.org/officeDocument/2006/relationships/image" Target="../media/image4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1" Type="http://schemas.openxmlformats.org/officeDocument/2006/relationships/image" Target="../media/image11.jpeg"/><Relationship Id="rId12" Type="http://schemas.microsoft.com/office/2007/relationships/hdphoto" Target="../media/hdphoto3.wdp"/><Relationship Id="rId13" Type="http://schemas.openxmlformats.org/officeDocument/2006/relationships/image" Target="../media/image12.jpeg"/><Relationship Id="rId1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 Id="rId4" Type="http://schemas.microsoft.com/office/2007/relationships/hdphoto" Target="../media/hdphoto1.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microsoft.com/office/2007/relationships/hdphoto" Target="../media/hdphoto2.wdp"/><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7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90.emf"/><Relationship Id="rId5" Type="http://schemas.openxmlformats.org/officeDocument/2006/relationships/image" Target="../media/image91.emf"/><Relationship Id="rId6" Type="http://schemas.openxmlformats.org/officeDocument/2006/relationships/image" Target="../media/image9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04.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7.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e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7.emf"/><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6.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108.png"/><Relationship Id="rId5" Type="http://schemas.openxmlformats.org/officeDocument/2006/relationships/image" Target="../media/image109.png"/><Relationship Id="rId1" Type="http://schemas.openxmlformats.org/officeDocument/2006/relationships/slideLayout" Target="../slideLayouts/slideLayout5.xml"/><Relationship Id="rId2" Type="http://schemas.openxmlformats.org/officeDocument/2006/relationships/image" Target="../media/image10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emf"/></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emf"/><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emf"/><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26.png"/><Relationship Id="rId8" Type="http://schemas.openxmlformats.org/officeDocument/2006/relationships/image" Target="../media/image25.png"/><Relationship Id="rId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6.xml"/><Relationship Id="rId2" Type="http://schemas.openxmlformats.org/officeDocument/2006/relationships/image" Target="../media/image1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emf"/><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108.png"/><Relationship Id="rId5" Type="http://schemas.openxmlformats.org/officeDocument/2006/relationships/image" Target="../media/image109.png"/><Relationship Id="rId1" Type="http://schemas.openxmlformats.org/officeDocument/2006/relationships/slideLayout" Target="../slideLayouts/slideLayout5.xml"/><Relationship Id="rId2" Type="http://schemas.openxmlformats.org/officeDocument/2006/relationships/image" Target="../media/image10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1.png"/></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5.xml"/><Relationship Id="rId2"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46354"/>
            <a:ext cx="7950200" cy="1470025"/>
          </a:xfrm>
        </p:spPr>
        <p:txBody>
          <a:bodyPr>
            <a:normAutofit/>
          </a:bodyPr>
          <a:lstStyle/>
          <a:p>
            <a:r>
              <a:rPr lang="en-US" sz="3200" b="1" dirty="0" smtClean="0">
                <a:solidFill>
                  <a:srgbClr val="008000"/>
                </a:solidFill>
              </a:rPr>
              <a:t>A Platform Architecture for Sensor Data Processing and Verification in Buildings</a:t>
            </a:r>
            <a:endParaRPr lang="en-US" sz="3200" b="1" dirty="0">
              <a:solidFill>
                <a:srgbClr val="008000"/>
              </a:solidFill>
            </a:endParaRPr>
          </a:p>
        </p:txBody>
      </p:sp>
      <p:sp>
        <p:nvSpPr>
          <p:cNvPr id="3" name="Subtitle 2"/>
          <p:cNvSpPr>
            <a:spLocks noGrp="1"/>
          </p:cNvSpPr>
          <p:nvPr>
            <p:ph type="subTitle" idx="1"/>
          </p:nvPr>
        </p:nvSpPr>
        <p:spPr>
          <a:xfrm>
            <a:off x="1371600" y="4497050"/>
            <a:ext cx="6400800" cy="1752600"/>
          </a:xfrm>
        </p:spPr>
        <p:txBody>
          <a:bodyPr>
            <a:normAutofit/>
          </a:bodyPr>
          <a:lstStyle/>
          <a:p>
            <a:r>
              <a:rPr lang="en-US" sz="2800" b="1" dirty="0" smtClean="0">
                <a:solidFill>
                  <a:srgbClr val="FF0000"/>
                </a:solidFill>
              </a:rPr>
              <a:t>Jorge Ortiz</a:t>
            </a:r>
          </a:p>
          <a:p>
            <a:r>
              <a:rPr lang="en-US" sz="2800" dirty="0" smtClean="0">
                <a:solidFill>
                  <a:srgbClr val="FF0000"/>
                </a:solidFill>
              </a:rPr>
              <a:t>University of California Berkeley</a:t>
            </a:r>
          </a:p>
          <a:p>
            <a:r>
              <a:rPr lang="en-US" sz="2800" dirty="0" smtClean="0">
                <a:solidFill>
                  <a:srgbClr val="FF0000"/>
                </a:solidFill>
                <a:hlinkClick r:id="rId3"/>
              </a:rPr>
              <a:t>http://www.cs.berkeley.edu/~jortiz</a:t>
            </a:r>
            <a:endParaRPr lang="en-US" sz="2800" dirty="0" smtClean="0">
              <a:solidFill>
                <a:srgbClr val="FF0000"/>
              </a:solidFill>
            </a:endParaRPr>
          </a:p>
          <a:p>
            <a:endParaRPr lang="en-US" sz="2800" dirty="0">
              <a:solidFill>
                <a:srgbClr val="FF0000"/>
              </a:solidFill>
            </a:endParaRPr>
          </a:p>
        </p:txBody>
      </p:sp>
      <p:pic>
        <p:nvPicPr>
          <p:cNvPr id="4" name="Picture 4" descr="https://encrypted-tbn0.gstatic.com/images?q=tbn:ANd9GcTtfqTBeqFVxPZAdLxbY0IyCHuOBGCv0eCa5LO6tlVyJE_VHiMCy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94" y="1066587"/>
            <a:ext cx="1261824" cy="1001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6433437" y="553337"/>
            <a:ext cx="2024763" cy="2024763"/>
          </a:xfrm>
          <a:prstGeom prst="rect">
            <a:avLst/>
          </a:prstGeom>
        </p:spPr>
      </p:pic>
      <p:pic>
        <p:nvPicPr>
          <p:cNvPr id="6" name="Picture 5"/>
          <p:cNvPicPr>
            <a:picLocks noChangeAspect="1"/>
          </p:cNvPicPr>
          <p:nvPr/>
        </p:nvPicPr>
        <p:blipFill>
          <a:blip r:embed="rId6"/>
          <a:stretch>
            <a:fillRect/>
          </a:stretch>
        </p:blipFill>
        <p:spPr>
          <a:xfrm>
            <a:off x="3310988" y="553337"/>
            <a:ext cx="2743200" cy="1562100"/>
          </a:xfrm>
          <a:prstGeom prst="rect">
            <a:avLst/>
          </a:prstGeom>
        </p:spPr>
      </p:pic>
      <p:sp>
        <p:nvSpPr>
          <p:cNvPr id="7" name="TextBox 6"/>
          <p:cNvSpPr txBox="1"/>
          <p:nvPr/>
        </p:nvSpPr>
        <p:spPr>
          <a:xfrm>
            <a:off x="3430594" y="1930771"/>
            <a:ext cx="2779389" cy="369332"/>
          </a:xfrm>
          <a:prstGeom prst="rect">
            <a:avLst/>
          </a:prstGeom>
          <a:noFill/>
        </p:spPr>
        <p:txBody>
          <a:bodyPr wrap="none" rtlCol="0">
            <a:spAutoFit/>
          </a:bodyPr>
          <a:lstStyle/>
          <a:p>
            <a:r>
              <a:rPr lang="en-US" b="1" dirty="0" smtClean="0"/>
              <a:t>Software Defined Buildings</a:t>
            </a:r>
            <a:endParaRPr lang="en-US" b="1" dirty="0"/>
          </a:p>
        </p:txBody>
      </p:sp>
    </p:spTree>
    <p:extLst>
      <p:ext uri="{BB962C8B-B14F-4D97-AF65-F5344CB8AC3E}">
        <p14:creationId xmlns:p14="http://schemas.microsoft.com/office/powerpoint/2010/main" val="14205191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200" y="1600200"/>
            <a:ext cx="8686800" cy="4525963"/>
          </a:xfrm>
        </p:spPr>
        <p:txBody>
          <a:bodyPr/>
          <a:lstStyle/>
          <a:p>
            <a:endParaRPr lang="en-US" dirty="0" smtClean="0"/>
          </a:p>
          <a:p>
            <a:r>
              <a:rPr lang="en-US" dirty="0" smtClean="0"/>
              <a:t>Systemic view through </a:t>
            </a:r>
            <a:r>
              <a:rPr lang="en-US" b="1" i="1" dirty="0">
                <a:solidFill>
                  <a:schemeClr val="tx2">
                    <a:lumMod val="60000"/>
                    <a:lumOff val="40000"/>
                  </a:schemeClr>
                </a:solidFill>
              </a:rPr>
              <a:t>OS </a:t>
            </a:r>
            <a:r>
              <a:rPr lang="en-US" b="1" i="1" dirty="0" smtClean="0">
                <a:solidFill>
                  <a:schemeClr val="tx2">
                    <a:lumMod val="60000"/>
                    <a:lumOff val="40000"/>
                  </a:schemeClr>
                </a:solidFill>
              </a:rPr>
              <a:t>Abstractions</a:t>
            </a:r>
          </a:p>
          <a:p>
            <a:pPr lvl="1"/>
            <a:r>
              <a:rPr lang="en-US" dirty="0" smtClean="0"/>
              <a:t>Focus on </a:t>
            </a:r>
            <a:r>
              <a:rPr lang="en-US" b="1" dirty="0" err="1" smtClean="0"/>
              <a:t>filesystem</a:t>
            </a:r>
            <a:r>
              <a:rPr lang="en-US" dirty="0" smtClean="0"/>
              <a:t> abstraction, </a:t>
            </a:r>
            <a:r>
              <a:rPr lang="en-US" b="1" dirty="0" smtClean="0"/>
              <a:t>data</a:t>
            </a:r>
            <a:r>
              <a:rPr lang="en-US" dirty="0" smtClean="0"/>
              <a:t> </a:t>
            </a:r>
            <a:r>
              <a:rPr lang="en-US" b="1" dirty="0" smtClean="0"/>
              <a:t>services</a:t>
            </a:r>
          </a:p>
          <a:p>
            <a:endParaRPr lang="en-US" dirty="0" smtClean="0"/>
          </a:p>
          <a:p>
            <a:endParaRPr lang="en-US" dirty="0"/>
          </a:p>
          <a:p>
            <a:r>
              <a:rPr lang="en-US" dirty="0" smtClean="0"/>
              <a:t>Continuous</a:t>
            </a:r>
            <a:r>
              <a:rPr lang="en-US" b="1" dirty="0" smtClean="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physical relationships</a:t>
            </a:r>
          </a:p>
          <a:p>
            <a:pPr lvl="1"/>
            <a:r>
              <a:rPr lang="en-US" dirty="0" smtClean="0"/>
              <a:t>Office re-arranged, walls moved</a:t>
            </a:r>
          </a:p>
          <a:p>
            <a:pPr marL="0" indent="0">
              <a:buNone/>
            </a:pPr>
            <a:endParaRPr lang="en-US" dirty="0" smtClean="0"/>
          </a:p>
        </p:txBody>
      </p:sp>
    </p:spTree>
    <p:extLst>
      <p:ext uri="{BB962C8B-B14F-4D97-AF65-F5344CB8AC3E}">
        <p14:creationId xmlns:p14="http://schemas.microsoft.com/office/powerpoint/2010/main" val="3888326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err="1" smtClean="0"/>
              <a:t>filesystem</a:t>
            </a:r>
            <a:r>
              <a:rPr lang="en-US" dirty="0" smtClean="0"/>
              <a:t> abstraction, </a:t>
            </a:r>
            <a:r>
              <a:rPr lang="en-US" b="1" dirty="0" smtClean="0"/>
              <a:t>data services</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6018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Sensors/Actuators</a:t>
            </a:r>
            <a:r>
              <a:rPr lang="en-US" b="1" dirty="0"/>
              <a:t> </a:t>
            </a:r>
            <a:r>
              <a:rPr lang="en-US" b="1" dirty="0" smtClean="0"/>
              <a:t>As </a:t>
            </a:r>
            <a:r>
              <a:rPr lang="en-US" b="1" dirty="0" smtClean="0"/>
              <a:t>Resources</a:t>
            </a:r>
            <a:endParaRPr lang="en-US" b="1" dirty="0"/>
          </a:p>
        </p:txBody>
      </p:sp>
      <p:sp>
        <p:nvSpPr>
          <p:cNvPr id="7" name="Content Placeholder 6"/>
          <p:cNvSpPr>
            <a:spLocks noGrp="1"/>
          </p:cNvSpPr>
          <p:nvPr>
            <p:ph idx="1"/>
          </p:nvPr>
        </p:nvSpPr>
        <p:spPr/>
        <p:txBody>
          <a:bodyPr>
            <a:normAutofit lnSpcReduction="10000"/>
          </a:bodyPr>
          <a:lstStyle/>
          <a:p>
            <a:pPr marL="0" indent="0">
              <a:buNone/>
            </a:pPr>
            <a:endParaRPr lang="en-US" dirty="0" smtClean="0"/>
          </a:p>
          <a:p>
            <a:r>
              <a:rPr lang="en-US" dirty="0" smtClean="0"/>
              <a:t>Data </a:t>
            </a:r>
            <a:r>
              <a:rPr lang="en-US" b="1" dirty="0" smtClean="0">
                <a:solidFill>
                  <a:srgbClr val="FF0000"/>
                </a:solidFill>
              </a:rPr>
              <a:t>producing</a:t>
            </a:r>
            <a:r>
              <a:rPr lang="en-US" dirty="0" smtClean="0"/>
              <a:t>, data </a:t>
            </a:r>
            <a:r>
              <a:rPr lang="en-US" b="1" dirty="0" smtClean="0">
                <a:solidFill>
                  <a:srgbClr val="FF0000"/>
                </a:solidFill>
              </a:rPr>
              <a:t>consuming</a:t>
            </a:r>
          </a:p>
          <a:p>
            <a:endParaRPr lang="en-US" dirty="0" smtClean="0"/>
          </a:p>
          <a:p>
            <a:r>
              <a:rPr lang="en-US" dirty="0" smtClean="0"/>
              <a:t>Uniquely </a:t>
            </a:r>
            <a:r>
              <a:rPr lang="en-US" b="1" dirty="0" smtClean="0">
                <a:solidFill>
                  <a:srgbClr val="FF0000"/>
                </a:solidFill>
              </a:rPr>
              <a:t>identifiable</a:t>
            </a:r>
            <a:endParaRPr lang="en-US" b="1" dirty="0" smtClean="0">
              <a:solidFill>
                <a:srgbClr val="FF0000"/>
              </a:solidFill>
            </a:endParaRPr>
          </a:p>
          <a:p>
            <a:endParaRPr lang="en-US" dirty="0"/>
          </a:p>
          <a:p>
            <a:r>
              <a:rPr lang="en-US" dirty="0"/>
              <a:t>User-driven </a:t>
            </a:r>
            <a:r>
              <a:rPr lang="en-US" b="1" dirty="0" smtClean="0">
                <a:solidFill>
                  <a:srgbClr val="FF0000"/>
                </a:solidFill>
              </a:rPr>
              <a:t>multi-categorization</a:t>
            </a:r>
            <a:endParaRPr lang="en-US" dirty="0" smtClean="0"/>
          </a:p>
          <a:p>
            <a:endParaRPr lang="en-US" dirty="0"/>
          </a:p>
          <a:p>
            <a:r>
              <a:rPr lang="en-US" dirty="0" smtClean="0"/>
              <a:t>Direct, </a:t>
            </a:r>
            <a:r>
              <a:rPr lang="en-US" b="1" dirty="0" smtClean="0">
                <a:solidFill>
                  <a:srgbClr val="FF0000"/>
                </a:solidFill>
              </a:rPr>
              <a:t>uniform </a:t>
            </a:r>
            <a:r>
              <a:rPr lang="en-US" b="1" dirty="0" smtClean="0">
                <a:solidFill>
                  <a:srgbClr val="FF0000"/>
                </a:solidFill>
              </a:rPr>
              <a:t>access</a:t>
            </a:r>
          </a:p>
          <a:p>
            <a:endParaRPr lang="en-US" b="1" dirty="0">
              <a:solidFill>
                <a:srgbClr val="FF0000"/>
              </a:solidFill>
            </a:endParaRPr>
          </a:p>
        </p:txBody>
      </p:sp>
    </p:spTree>
    <p:extLst>
      <p:ext uri="{BB962C8B-B14F-4D97-AF65-F5344CB8AC3E}">
        <p14:creationId xmlns:p14="http://schemas.microsoft.com/office/powerpoint/2010/main" val="3889855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have we seen this before?</a:t>
            </a:r>
            <a:endParaRPr lang="en-US" b="1" dirty="0"/>
          </a:p>
        </p:txBody>
      </p:sp>
      <p:sp>
        <p:nvSpPr>
          <p:cNvPr id="44" name="Content Placeholder 43"/>
          <p:cNvSpPr>
            <a:spLocks noGrp="1"/>
          </p:cNvSpPr>
          <p:nvPr>
            <p:ph sz="quarter" idx="4"/>
          </p:nvPr>
        </p:nvSpPr>
        <p:spPr/>
        <p:txBody>
          <a:bodyPr/>
          <a:lstStyle/>
          <a:p>
            <a:r>
              <a:rPr lang="en-US" dirty="0" smtClean="0"/>
              <a:t>Unix </a:t>
            </a:r>
            <a:r>
              <a:rPr lang="en-US" b="1" dirty="0" err="1" smtClean="0"/>
              <a:t>f</a:t>
            </a:r>
            <a:r>
              <a:rPr lang="en-US" b="1" dirty="0" err="1" smtClean="0"/>
              <a:t>ilesystems</a:t>
            </a:r>
            <a:r>
              <a:rPr lang="en-US" dirty="0" smtClean="0"/>
              <a:t>!</a:t>
            </a:r>
            <a:endParaRPr lang="en-US" b="1" dirty="0" smtClean="0"/>
          </a:p>
          <a:p>
            <a:endParaRPr lang="en-US" dirty="0"/>
          </a:p>
          <a:p>
            <a:r>
              <a:rPr lang="en-US" dirty="0" smtClean="0"/>
              <a:t>Resource exposed via namespace</a:t>
            </a:r>
          </a:p>
          <a:p>
            <a:endParaRPr lang="en-US" dirty="0"/>
          </a:p>
          <a:p>
            <a:r>
              <a:rPr lang="en-US" dirty="0" smtClean="0"/>
              <a:t>FS controls access to resources and collections</a:t>
            </a:r>
            <a:endParaRPr lang="en-US" dirty="0"/>
          </a:p>
        </p:txBody>
      </p:sp>
      <p:graphicFrame>
        <p:nvGraphicFramePr>
          <p:cNvPr id="5" name="Diagram 4"/>
          <p:cNvGraphicFramePr/>
          <p:nvPr>
            <p:extLst>
              <p:ext uri="{D42A27DB-BD31-4B8C-83A1-F6EECF244321}">
                <p14:modId xmlns:p14="http://schemas.microsoft.com/office/powerpoint/2010/main" val="1492402758"/>
              </p:ext>
            </p:extLst>
          </p:nvPr>
        </p:nvGraphicFramePr>
        <p:xfrm>
          <a:off x="276185" y="2310108"/>
          <a:ext cx="3913655" cy="263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566667" y="4511027"/>
            <a:ext cx="452062" cy="666357"/>
            <a:chOff x="4787413" y="2239079"/>
            <a:chExt cx="452062" cy="666357"/>
          </a:xfrm>
        </p:grpSpPr>
        <p:grpSp>
          <p:nvGrpSpPr>
            <p:cNvPr id="14" name="Group 13"/>
            <p:cNvGrpSpPr/>
            <p:nvPr/>
          </p:nvGrpSpPr>
          <p:grpSpPr>
            <a:xfrm>
              <a:off x="4789957" y="2239079"/>
              <a:ext cx="449518" cy="327005"/>
              <a:chOff x="4789957" y="2239079"/>
              <a:chExt cx="449518" cy="327005"/>
            </a:xfrm>
          </p:grpSpPr>
          <p:pic>
            <p:nvPicPr>
              <p:cNvPr id="18" name="Picture 17"/>
              <p:cNvPicPr>
                <a:picLocks noChangeAspect="1"/>
              </p:cNvPicPr>
              <p:nvPr/>
            </p:nvPicPr>
            <p:blipFill>
              <a:blip r:embed="rId8"/>
              <a:stretch>
                <a:fillRect/>
              </a:stretch>
            </p:blipFill>
            <p:spPr>
              <a:xfrm>
                <a:off x="4789957" y="2239079"/>
                <a:ext cx="224759" cy="323023"/>
              </a:xfrm>
              <a:prstGeom prst="rect">
                <a:avLst/>
              </a:prstGeom>
            </p:spPr>
          </p:pic>
          <p:pic>
            <p:nvPicPr>
              <p:cNvPr id="19" name="Picture 18"/>
              <p:cNvPicPr>
                <a:picLocks noChangeAspect="1"/>
              </p:cNvPicPr>
              <p:nvPr/>
            </p:nvPicPr>
            <p:blipFill>
              <a:blip r:embed="rId8"/>
              <a:stretch>
                <a:fillRect/>
              </a:stretch>
            </p:blipFill>
            <p:spPr>
              <a:xfrm>
                <a:off x="5014716" y="2243061"/>
                <a:ext cx="224759" cy="323023"/>
              </a:xfrm>
              <a:prstGeom prst="rect">
                <a:avLst/>
              </a:prstGeom>
            </p:spPr>
          </p:pic>
        </p:grpSp>
        <p:grpSp>
          <p:nvGrpSpPr>
            <p:cNvPr id="15" name="Group 14"/>
            <p:cNvGrpSpPr/>
            <p:nvPr/>
          </p:nvGrpSpPr>
          <p:grpSpPr>
            <a:xfrm>
              <a:off x="4787413" y="2578431"/>
              <a:ext cx="449518" cy="327005"/>
              <a:chOff x="4789957" y="2239079"/>
              <a:chExt cx="449518" cy="327005"/>
            </a:xfrm>
          </p:grpSpPr>
          <p:pic>
            <p:nvPicPr>
              <p:cNvPr id="16" name="Picture 15"/>
              <p:cNvPicPr>
                <a:picLocks noChangeAspect="1"/>
              </p:cNvPicPr>
              <p:nvPr/>
            </p:nvPicPr>
            <p:blipFill>
              <a:blip r:embed="rId8"/>
              <a:stretch>
                <a:fillRect/>
              </a:stretch>
            </p:blipFill>
            <p:spPr>
              <a:xfrm>
                <a:off x="4789957" y="2239079"/>
                <a:ext cx="224759" cy="323023"/>
              </a:xfrm>
              <a:prstGeom prst="rect">
                <a:avLst/>
              </a:prstGeom>
            </p:spPr>
          </p:pic>
          <p:pic>
            <p:nvPicPr>
              <p:cNvPr id="17" name="Picture 16"/>
              <p:cNvPicPr>
                <a:picLocks noChangeAspect="1"/>
              </p:cNvPicPr>
              <p:nvPr/>
            </p:nvPicPr>
            <p:blipFill>
              <a:blip r:embed="rId8"/>
              <a:stretch>
                <a:fillRect/>
              </a:stretch>
            </p:blipFill>
            <p:spPr>
              <a:xfrm>
                <a:off x="5014716" y="2243061"/>
                <a:ext cx="224759" cy="323023"/>
              </a:xfrm>
              <a:prstGeom prst="rect">
                <a:avLst/>
              </a:prstGeom>
            </p:spPr>
          </p:pic>
        </p:grpSp>
      </p:grpSp>
      <p:sp>
        <p:nvSpPr>
          <p:cNvPr id="20" name="Oval 19"/>
          <p:cNvSpPr/>
          <p:nvPr/>
        </p:nvSpPr>
        <p:spPr>
          <a:xfrm>
            <a:off x="2994522" y="4017839"/>
            <a:ext cx="489206" cy="489206"/>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21" name="Group 20"/>
          <p:cNvGrpSpPr/>
          <p:nvPr/>
        </p:nvGrpSpPr>
        <p:grpSpPr>
          <a:xfrm>
            <a:off x="3472809" y="4507045"/>
            <a:ext cx="452062" cy="666357"/>
            <a:chOff x="4787413" y="2239079"/>
            <a:chExt cx="452062" cy="666357"/>
          </a:xfrm>
        </p:grpSpPr>
        <p:grpSp>
          <p:nvGrpSpPr>
            <p:cNvPr id="22" name="Group 21"/>
            <p:cNvGrpSpPr/>
            <p:nvPr/>
          </p:nvGrpSpPr>
          <p:grpSpPr>
            <a:xfrm>
              <a:off x="4789957" y="2239079"/>
              <a:ext cx="449518" cy="327005"/>
              <a:chOff x="4789957" y="2239079"/>
              <a:chExt cx="449518" cy="327005"/>
            </a:xfrm>
          </p:grpSpPr>
          <p:pic>
            <p:nvPicPr>
              <p:cNvPr id="26" name="Picture 25"/>
              <p:cNvPicPr>
                <a:picLocks noChangeAspect="1"/>
              </p:cNvPicPr>
              <p:nvPr/>
            </p:nvPicPr>
            <p:blipFill>
              <a:blip r:embed="rId8"/>
              <a:stretch>
                <a:fillRect/>
              </a:stretch>
            </p:blipFill>
            <p:spPr>
              <a:xfrm>
                <a:off x="4789957" y="2239079"/>
                <a:ext cx="224759" cy="323023"/>
              </a:xfrm>
              <a:prstGeom prst="rect">
                <a:avLst/>
              </a:prstGeom>
            </p:spPr>
          </p:pic>
          <p:pic>
            <p:nvPicPr>
              <p:cNvPr id="27" name="Picture 26"/>
              <p:cNvPicPr>
                <a:picLocks noChangeAspect="1"/>
              </p:cNvPicPr>
              <p:nvPr/>
            </p:nvPicPr>
            <p:blipFill>
              <a:blip r:embed="rId8"/>
              <a:stretch>
                <a:fillRect/>
              </a:stretch>
            </p:blipFill>
            <p:spPr>
              <a:xfrm>
                <a:off x="5014716" y="2243061"/>
                <a:ext cx="224759" cy="323023"/>
              </a:xfrm>
              <a:prstGeom prst="rect">
                <a:avLst/>
              </a:prstGeom>
            </p:spPr>
          </p:pic>
        </p:grpSp>
        <p:grpSp>
          <p:nvGrpSpPr>
            <p:cNvPr id="23" name="Group 22"/>
            <p:cNvGrpSpPr/>
            <p:nvPr/>
          </p:nvGrpSpPr>
          <p:grpSpPr>
            <a:xfrm>
              <a:off x="4787413" y="2578431"/>
              <a:ext cx="449518" cy="327005"/>
              <a:chOff x="4789957" y="2239079"/>
              <a:chExt cx="449518" cy="327005"/>
            </a:xfrm>
          </p:grpSpPr>
          <p:pic>
            <p:nvPicPr>
              <p:cNvPr id="24" name="Picture 23"/>
              <p:cNvPicPr>
                <a:picLocks noChangeAspect="1"/>
              </p:cNvPicPr>
              <p:nvPr/>
            </p:nvPicPr>
            <p:blipFill>
              <a:blip r:embed="rId8"/>
              <a:stretch>
                <a:fillRect/>
              </a:stretch>
            </p:blipFill>
            <p:spPr>
              <a:xfrm>
                <a:off x="4789957" y="2239079"/>
                <a:ext cx="224759" cy="323023"/>
              </a:xfrm>
              <a:prstGeom prst="rect">
                <a:avLst/>
              </a:prstGeom>
            </p:spPr>
          </p:pic>
          <p:pic>
            <p:nvPicPr>
              <p:cNvPr id="25" name="Picture 24"/>
              <p:cNvPicPr>
                <a:picLocks noChangeAspect="1"/>
              </p:cNvPicPr>
              <p:nvPr/>
            </p:nvPicPr>
            <p:blipFill>
              <a:blip r:embed="rId8"/>
              <a:stretch>
                <a:fillRect/>
              </a:stretch>
            </p:blipFill>
            <p:spPr>
              <a:xfrm>
                <a:off x="5014716" y="2243061"/>
                <a:ext cx="224759" cy="323023"/>
              </a:xfrm>
              <a:prstGeom prst="rect">
                <a:avLst/>
              </a:prstGeom>
            </p:spPr>
          </p:pic>
        </p:grpSp>
      </p:grpSp>
      <p:sp>
        <p:nvSpPr>
          <p:cNvPr id="40" name="Freeform 39"/>
          <p:cNvSpPr/>
          <p:nvPr/>
        </p:nvSpPr>
        <p:spPr>
          <a:xfrm>
            <a:off x="1872335" y="4461590"/>
            <a:ext cx="1296232" cy="261881"/>
          </a:xfrm>
          <a:custGeom>
            <a:avLst/>
            <a:gdLst>
              <a:gd name="connsiteX0" fmla="*/ 0 w 1296232"/>
              <a:gd name="connsiteY0" fmla="*/ 52377 h 432387"/>
              <a:gd name="connsiteX1" fmla="*/ 563010 w 1296232"/>
              <a:gd name="connsiteY1" fmla="*/ 432104 h 432387"/>
              <a:gd name="connsiteX2" fmla="*/ 1296232 w 1296232"/>
              <a:gd name="connsiteY2" fmla="*/ 0 h 432387"/>
            </a:gdLst>
            <a:ahLst/>
            <a:cxnLst>
              <a:cxn ang="0">
                <a:pos x="connsiteX0" y="connsiteY0"/>
              </a:cxn>
              <a:cxn ang="0">
                <a:pos x="connsiteX1" y="connsiteY1"/>
              </a:cxn>
              <a:cxn ang="0">
                <a:pos x="connsiteX2" y="connsiteY2"/>
              </a:cxn>
            </a:cxnLst>
            <a:rect l="l" t="t" r="r" b="b"/>
            <a:pathLst>
              <a:path w="1296232" h="432387">
                <a:moveTo>
                  <a:pt x="0" y="52377"/>
                </a:moveTo>
                <a:cubicBezTo>
                  <a:pt x="173485" y="246605"/>
                  <a:pt x="346971" y="440833"/>
                  <a:pt x="563010" y="432104"/>
                </a:cubicBezTo>
                <a:cubicBezTo>
                  <a:pt x="779049" y="423375"/>
                  <a:pt x="1174029" y="24006"/>
                  <a:pt x="1296232" y="0"/>
                </a:cubicBezTo>
              </a:path>
            </a:pathLst>
          </a:custGeom>
          <a:ln>
            <a:solidFill>
              <a:schemeClr val="tx1"/>
            </a:solidFill>
            <a:prstDash val="sys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457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Graphic spid="5" grpId="0">
        <p:bldAsOne/>
      </p:bldGraphic>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Sensors as Files</a:t>
            </a:r>
            <a:endParaRPr lang="en-US" b="1" dirty="0"/>
          </a:p>
        </p:txBody>
      </p:sp>
      <p:pic>
        <p:nvPicPr>
          <p:cNvPr id="4" name="Picture 3"/>
          <p:cNvPicPr>
            <a:picLocks noChangeAspect="1"/>
          </p:cNvPicPr>
          <p:nvPr/>
        </p:nvPicPr>
        <p:blipFill>
          <a:blip r:embed="rId3"/>
          <a:stretch>
            <a:fillRect/>
          </a:stretch>
        </p:blipFill>
        <p:spPr>
          <a:xfrm>
            <a:off x="1132781" y="1806162"/>
            <a:ext cx="1159839" cy="1147065"/>
          </a:xfrm>
          <a:prstGeom prst="rect">
            <a:avLst/>
          </a:prstGeom>
        </p:spPr>
      </p:pic>
      <p:sp>
        <p:nvSpPr>
          <p:cNvPr id="10" name="TextBox 9"/>
          <p:cNvSpPr txBox="1"/>
          <p:nvPr/>
        </p:nvSpPr>
        <p:spPr>
          <a:xfrm>
            <a:off x="4607468" y="2104226"/>
            <a:ext cx="738754" cy="369332"/>
          </a:xfrm>
          <a:prstGeom prst="rect">
            <a:avLst/>
          </a:prstGeom>
          <a:noFill/>
        </p:spPr>
        <p:txBody>
          <a:bodyPr wrap="none" rtlCol="0">
            <a:spAutoFit/>
          </a:bodyPr>
          <a:lstStyle/>
          <a:p>
            <a:r>
              <a:rPr lang="en-US" dirty="0" smtClean="0">
                <a:latin typeface="Andale Mono"/>
                <a:cs typeface="Andale Mono"/>
              </a:rPr>
              <a:t>temp</a:t>
            </a:r>
            <a:endParaRPr lang="en-US" dirty="0">
              <a:latin typeface="Andale Mono"/>
              <a:cs typeface="Andale Mono"/>
            </a:endParaRPr>
          </a:p>
        </p:txBody>
      </p:sp>
      <p:sp>
        <p:nvSpPr>
          <p:cNvPr id="11" name="TextBox 10"/>
          <p:cNvSpPr txBox="1"/>
          <p:nvPr/>
        </p:nvSpPr>
        <p:spPr>
          <a:xfrm>
            <a:off x="4607468" y="3486163"/>
            <a:ext cx="2123974" cy="369332"/>
          </a:xfrm>
          <a:prstGeom prst="rect">
            <a:avLst/>
          </a:prstGeom>
          <a:noFill/>
        </p:spPr>
        <p:txBody>
          <a:bodyPr wrap="none" rtlCol="0">
            <a:spAutoFit/>
          </a:bodyPr>
          <a:lstStyle/>
          <a:p>
            <a:r>
              <a:rPr lang="en-US" dirty="0" smtClean="0">
                <a:latin typeface="Andale Mono"/>
                <a:cs typeface="Andale Mono"/>
              </a:rPr>
              <a:t>/room/410/temp</a:t>
            </a:r>
            <a:endParaRPr lang="en-US" dirty="0">
              <a:latin typeface="Andale Mono"/>
              <a:cs typeface="Andale Mono"/>
            </a:endParaRPr>
          </a:p>
        </p:txBody>
      </p:sp>
      <p:grpSp>
        <p:nvGrpSpPr>
          <p:cNvPr id="14" name="Group 13"/>
          <p:cNvGrpSpPr/>
          <p:nvPr/>
        </p:nvGrpSpPr>
        <p:grpSpPr>
          <a:xfrm>
            <a:off x="0" y="3418023"/>
            <a:ext cx="4350747" cy="3240381"/>
            <a:chOff x="0" y="3418023"/>
            <a:chExt cx="4350747" cy="3240381"/>
          </a:xfrm>
        </p:grpSpPr>
        <p:grpSp>
          <p:nvGrpSpPr>
            <p:cNvPr id="9" name="Group 8"/>
            <p:cNvGrpSpPr/>
            <p:nvPr/>
          </p:nvGrpSpPr>
          <p:grpSpPr>
            <a:xfrm>
              <a:off x="0" y="3418023"/>
              <a:ext cx="4350747" cy="3240381"/>
              <a:chOff x="457200" y="2385181"/>
              <a:chExt cx="4925937" cy="4016534"/>
            </a:xfrm>
          </p:grpSpPr>
          <p:pic>
            <p:nvPicPr>
              <p:cNvPr id="7" name="Picture 6"/>
              <p:cNvPicPr>
                <a:picLocks noChangeAspect="1"/>
              </p:cNvPicPr>
              <p:nvPr/>
            </p:nvPicPr>
            <p:blipFill>
              <a:blip r:embed="rId4"/>
              <a:stretch>
                <a:fillRect/>
              </a:stretch>
            </p:blipFill>
            <p:spPr>
              <a:xfrm>
                <a:off x="457200" y="2385181"/>
                <a:ext cx="4925937" cy="4016534"/>
              </a:xfrm>
              <a:prstGeom prst="rect">
                <a:avLst/>
              </a:prstGeom>
            </p:spPr>
          </p:pic>
          <p:pic>
            <p:nvPicPr>
              <p:cNvPr id="8" name="Picture 7"/>
              <p:cNvPicPr>
                <a:picLocks noChangeAspect="1"/>
              </p:cNvPicPr>
              <p:nvPr/>
            </p:nvPicPr>
            <p:blipFill>
              <a:blip r:embed="rId3"/>
              <a:stretch>
                <a:fillRect/>
              </a:stretch>
            </p:blipFill>
            <p:spPr>
              <a:xfrm>
                <a:off x="3789786" y="2927438"/>
                <a:ext cx="295684" cy="292427"/>
              </a:xfrm>
              <a:prstGeom prst="rect">
                <a:avLst/>
              </a:prstGeom>
            </p:spPr>
          </p:pic>
        </p:grpSp>
        <p:sp>
          <p:nvSpPr>
            <p:cNvPr id="13" name="Rectangle 12"/>
            <p:cNvSpPr/>
            <p:nvPr/>
          </p:nvSpPr>
          <p:spPr>
            <a:xfrm>
              <a:off x="0" y="3441992"/>
              <a:ext cx="2081827" cy="771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6731442" y="2104226"/>
            <a:ext cx="1921207" cy="646331"/>
          </a:xfrm>
          <a:prstGeom prst="rect">
            <a:avLst/>
          </a:prstGeom>
          <a:noFill/>
        </p:spPr>
        <p:txBody>
          <a:bodyPr wrap="none" rtlCol="0">
            <a:spAutoFit/>
          </a:bodyPr>
          <a:lstStyle/>
          <a:p>
            <a:r>
              <a:rPr lang="en-US" dirty="0" err="1" smtClean="0"/>
              <a:t>owner:jorge</a:t>
            </a:r>
            <a:endParaRPr lang="en-US" dirty="0" smtClean="0"/>
          </a:p>
          <a:p>
            <a:r>
              <a:rPr lang="en-US" dirty="0"/>
              <a:t>i</a:t>
            </a:r>
            <a:r>
              <a:rPr lang="en-US" dirty="0" smtClean="0"/>
              <a:t>nstalled:06/28/10</a:t>
            </a:r>
          </a:p>
        </p:txBody>
      </p:sp>
      <p:sp>
        <p:nvSpPr>
          <p:cNvPr id="16" name="Rectangle 15"/>
          <p:cNvSpPr/>
          <p:nvPr/>
        </p:nvSpPr>
        <p:spPr>
          <a:xfrm>
            <a:off x="2409140" y="2104226"/>
            <a:ext cx="1941607" cy="369332"/>
          </a:xfrm>
          <a:prstGeom prst="rect">
            <a:avLst/>
          </a:prstGeom>
        </p:spPr>
        <p:txBody>
          <a:bodyPr wrap="none">
            <a:spAutoFit/>
          </a:bodyPr>
          <a:lstStyle/>
          <a:p>
            <a:r>
              <a:rPr lang="en-US" b="1" dirty="0"/>
              <a:t>u</a:t>
            </a:r>
            <a:r>
              <a:rPr lang="en-US" b="1" dirty="0" smtClean="0"/>
              <a:t>id</a:t>
            </a:r>
            <a:r>
              <a:rPr lang="en-US" dirty="0" smtClean="0"/>
              <a:t>:d73a3040e095</a:t>
            </a:r>
            <a:endParaRPr lang="en-US" dirty="0"/>
          </a:p>
        </p:txBody>
      </p:sp>
      <p:sp>
        <p:nvSpPr>
          <p:cNvPr id="17" name="TextBox 16"/>
          <p:cNvSpPr txBox="1"/>
          <p:nvPr/>
        </p:nvSpPr>
        <p:spPr>
          <a:xfrm>
            <a:off x="4607468" y="4357157"/>
            <a:ext cx="2123974" cy="369332"/>
          </a:xfrm>
          <a:prstGeom prst="rect">
            <a:avLst/>
          </a:prstGeom>
          <a:noFill/>
        </p:spPr>
        <p:txBody>
          <a:bodyPr wrap="none" rtlCol="0">
            <a:spAutoFit/>
          </a:bodyPr>
          <a:lstStyle/>
          <a:p>
            <a:r>
              <a:rPr lang="en-US" dirty="0" smtClean="0">
                <a:latin typeface="Andale Mono"/>
                <a:cs typeface="Andale Mono"/>
              </a:rPr>
              <a:t>/room/420/temp</a:t>
            </a:r>
            <a:endParaRPr lang="en-US" dirty="0">
              <a:latin typeface="Andale Mono"/>
              <a:cs typeface="Andale Mono"/>
            </a:endParaRPr>
          </a:p>
        </p:txBody>
      </p:sp>
      <p:sp>
        <p:nvSpPr>
          <p:cNvPr id="18" name="TextBox 17"/>
          <p:cNvSpPr txBox="1"/>
          <p:nvPr/>
        </p:nvSpPr>
        <p:spPr>
          <a:xfrm>
            <a:off x="5346222" y="4975733"/>
            <a:ext cx="401716" cy="1477328"/>
          </a:xfrm>
          <a:prstGeom prst="rect">
            <a:avLst/>
          </a:prstGeom>
          <a:noFill/>
        </p:spPr>
        <p:txBody>
          <a:bodyPr wrap="square" rtlCol="0">
            <a:spAutoFit/>
          </a:bodyPr>
          <a:lstStyle/>
          <a:p>
            <a:r>
              <a:rPr lang="en-US" dirty="0" smtClean="0"/>
              <a:t>*</a:t>
            </a:r>
          </a:p>
          <a:p>
            <a:endParaRPr lang="en-US" dirty="0"/>
          </a:p>
          <a:p>
            <a:r>
              <a:rPr lang="en-US" dirty="0" smtClean="0"/>
              <a:t>*</a:t>
            </a:r>
          </a:p>
          <a:p>
            <a:endParaRPr lang="en-US" dirty="0"/>
          </a:p>
          <a:p>
            <a:r>
              <a:rPr lang="en-US" dirty="0" smtClean="0"/>
              <a:t>*</a:t>
            </a:r>
            <a:endParaRPr lang="en-US" dirty="0"/>
          </a:p>
        </p:txBody>
      </p:sp>
    </p:spTree>
    <p:extLst>
      <p:ext uri="{BB962C8B-B14F-4D97-AF65-F5344CB8AC3E}">
        <p14:creationId xmlns:p14="http://schemas.microsoft.com/office/powerpoint/2010/main" val="1434328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Views Captured in Namespace</a:t>
            </a:r>
            <a:endParaRPr lang="en-US" b="1" dirty="0"/>
          </a:p>
        </p:txBody>
      </p:sp>
      <p:pic>
        <p:nvPicPr>
          <p:cNvPr id="6" name="Picture 5"/>
          <p:cNvPicPr>
            <a:picLocks noChangeAspect="1"/>
          </p:cNvPicPr>
          <p:nvPr/>
        </p:nvPicPr>
        <p:blipFill>
          <a:blip r:embed="rId3">
            <a:alphaModFix/>
          </a:blip>
          <a:srcRect l="26310" r="14799"/>
          <a:stretch>
            <a:fillRect/>
          </a:stretch>
        </p:blipFill>
        <p:spPr>
          <a:xfrm>
            <a:off x="1163417" y="3002402"/>
            <a:ext cx="1341675" cy="1566301"/>
          </a:xfrm>
          <a:prstGeom prst="roundRect">
            <a:avLst>
              <a:gd name="adj" fmla="val 8594"/>
            </a:avLst>
          </a:prstGeom>
          <a:solidFill>
            <a:srgbClr val="FFFFFF">
              <a:shade val="85000"/>
            </a:srgbClr>
          </a:solidFill>
          <a:ln>
            <a:noFill/>
          </a:ln>
          <a:effectLst>
            <a:reflection stA="0" endPos="0" dir="5400000" sy="-100000" algn="bl" rotWithShape="0"/>
          </a:effectLst>
        </p:spPr>
      </p:pic>
      <p:grpSp>
        <p:nvGrpSpPr>
          <p:cNvPr id="7" name="Group 54"/>
          <p:cNvGrpSpPr>
            <a:grpSpLocks/>
          </p:cNvGrpSpPr>
          <p:nvPr/>
        </p:nvGrpSpPr>
        <p:grpSpPr bwMode="auto">
          <a:xfrm>
            <a:off x="2692396" y="4743707"/>
            <a:ext cx="1456666" cy="1538083"/>
            <a:chOff x="4904531" y="2945203"/>
            <a:chExt cx="2583642" cy="2770025"/>
          </a:xfrm>
        </p:grpSpPr>
        <p:sp>
          <p:nvSpPr>
            <p:cNvPr id="8" name="Rounded Rectangle 7"/>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lstStyle/>
            <a:p>
              <a:pPr algn="ctr">
                <a:defRPr/>
              </a:pPr>
              <a:endParaRPr lang="en-US">
                <a:solidFill>
                  <a:srgbClr val="000000"/>
                </a:solidFill>
                <a:latin typeface="Calibri" charset="0"/>
                <a:ea typeface="ＭＳ Ｐゴシック" charset="-128"/>
                <a:cs typeface="ＭＳ Ｐゴシック" charset="-128"/>
              </a:endParaRPr>
            </a:p>
          </p:txBody>
        </p:sp>
        <p:pic>
          <p:nvPicPr>
            <p:cNvPr id="9" name="Picture 8" descr="LoadTree_Topo.png"/>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10" name="Group 46"/>
          <p:cNvGrpSpPr>
            <a:grpSpLocks/>
          </p:cNvGrpSpPr>
          <p:nvPr/>
        </p:nvGrpSpPr>
        <p:grpSpPr bwMode="auto">
          <a:xfrm>
            <a:off x="699498" y="1392365"/>
            <a:ext cx="2712213" cy="1447215"/>
            <a:chOff x="1649749" y="236032"/>
            <a:chExt cx="5837044" cy="1283954"/>
          </a:xfrm>
        </p:grpSpPr>
        <p:pic>
          <p:nvPicPr>
            <p:cNvPr id="11" name="Picture 3" descr="C:\Documents and Settings\Administrator\Desktop\local\graphs\4thfloor_tempmap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3043" y="557648"/>
              <a:ext cx="3770747" cy="9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3"/>
            <p:cNvSpPr txBox="1">
              <a:spLocks noChangeArrowheads="1"/>
            </p:cNvSpPr>
            <p:nvPr/>
          </p:nvSpPr>
          <p:spPr bwMode="auto">
            <a:xfrm>
              <a:off x="1649749" y="236032"/>
              <a:ext cx="5837044" cy="32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Environment and Activity</a:t>
              </a:r>
            </a:p>
          </p:txBody>
        </p:sp>
      </p:grpSp>
      <p:pic>
        <p:nvPicPr>
          <p:cNvPr id="13" name="Picture 2" descr="hv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017" y="4680614"/>
            <a:ext cx="1741875" cy="162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6380934" y="4263381"/>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a:p>
        </p:txBody>
      </p:sp>
      <p:cxnSp>
        <p:nvCxnSpPr>
          <p:cNvPr id="15" name="Straight Connector 14"/>
          <p:cNvCxnSpPr>
            <a:endCxn id="14" idx="0"/>
          </p:cNvCxnSpPr>
          <p:nvPr/>
        </p:nvCxnSpPr>
        <p:spPr>
          <a:xfrm>
            <a:off x="6530174" y="2963239"/>
            <a:ext cx="3160" cy="13001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4" idx="4"/>
          </p:cNvCxnSpPr>
          <p:nvPr/>
        </p:nvCxnSpPr>
        <p:spPr>
          <a:xfrm flipV="1">
            <a:off x="5438371" y="4568181"/>
            <a:ext cx="1094963" cy="950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756" y="4240658"/>
            <a:ext cx="1093774" cy="369324"/>
          </a:xfrm>
          <a:prstGeom prst="rect">
            <a:avLst/>
          </a:prstGeom>
          <a:noFill/>
          <a:ln w="12700">
            <a:noFill/>
          </a:ln>
        </p:spPr>
        <p:txBody>
          <a:bodyPr wrap="none" lIns="91430" tIns="45716" rIns="91430" bIns="45716" rtlCol="0">
            <a:spAutoFit/>
          </a:bodyPr>
          <a:lstStyle/>
          <a:p>
            <a:r>
              <a:rPr lang="en-US" dirty="0" smtClean="0"/>
              <a:t>/</a:t>
            </a:r>
            <a:r>
              <a:rPr lang="en-US" dirty="0" err="1" smtClean="0"/>
              <a:t>SodaHall</a:t>
            </a:r>
            <a:endParaRPr lang="en-US" dirty="0"/>
          </a:p>
        </p:txBody>
      </p:sp>
      <p:cxnSp>
        <p:nvCxnSpPr>
          <p:cNvPr id="18" name="Straight Connector 17"/>
          <p:cNvCxnSpPr>
            <a:endCxn id="14" idx="4"/>
          </p:cNvCxnSpPr>
          <p:nvPr/>
        </p:nvCxnSpPr>
        <p:spPr>
          <a:xfrm flipH="1" flipV="1">
            <a:off x="6533335" y="4568181"/>
            <a:ext cx="1097749" cy="988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24"/>
          <p:cNvGrpSpPr/>
          <p:nvPr/>
        </p:nvGrpSpPr>
        <p:grpSpPr>
          <a:xfrm>
            <a:off x="4564494" y="5454633"/>
            <a:ext cx="2299891" cy="1142613"/>
            <a:chOff x="635037" y="4493123"/>
            <a:chExt cx="3187767" cy="1441577"/>
          </a:xfrm>
        </p:grpSpPr>
        <p:sp>
          <p:nvSpPr>
            <p:cNvPr id="20" name="Oval 19"/>
            <p:cNvSpPr/>
            <p:nvPr/>
          </p:nvSpPr>
          <p:spPr>
            <a:xfrm>
              <a:off x="1693877" y="457358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065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378123" y="4949936"/>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a:endCxn id="20" idx="4"/>
            </p:cNvCxnSpPr>
            <p:nvPr/>
          </p:nvCxnSpPr>
          <p:spPr>
            <a:xfrm flipV="1">
              <a:off x="1158923" y="4878380"/>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0"/>
              <a:endCxn id="20" idx="4"/>
            </p:cNvCxnSpPr>
            <p:nvPr/>
          </p:nvCxnSpPr>
          <p:spPr>
            <a:xfrm flipH="1" flipV="1">
              <a:off x="1846277" y="4878380"/>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4"/>
            </p:cNvCxnSpPr>
            <p:nvPr/>
          </p:nvCxnSpPr>
          <p:spPr>
            <a:xfrm rot="5400000">
              <a:off x="777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1" idx="4"/>
            </p:cNvCxnSpPr>
            <p:nvPr/>
          </p:nvCxnSpPr>
          <p:spPr>
            <a:xfrm rot="16200000" flipH="1">
              <a:off x="1158923" y="5254736"/>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p:cNvCxnSpPr>
            <p:nvPr/>
          </p:nvCxnSpPr>
          <p:spPr>
            <a:xfrm rot="5400000">
              <a:off x="2225723" y="5330936"/>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4"/>
            </p:cNvCxnSpPr>
            <p:nvPr/>
          </p:nvCxnSpPr>
          <p:spPr>
            <a:xfrm rot="16200000" flipH="1">
              <a:off x="2606723" y="5178536"/>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91615" y="4493123"/>
              <a:ext cx="980677" cy="465967"/>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30" name="TextBox 29"/>
            <p:cNvSpPr txBox="1"/>
            <p:nvPr/>
          </p:nvSpPr>
          <p:spPr>
            <a:xfrm>
              <a:off x="1247078" y="4905737"/>
              <a:ext cx="718101" cy="465967"/>
            </a:xfrm>
            <a:prstGeom prst="rect">
              <a:avLst/>
            </a:prstGeom>
            <a:noFill/>
            <a:ln w="12700">
              <a:noFill/>
            </a:ln>
          </p:spPr>
          <p:txBody>
            <a:bodyPr wrap="none" rtlCol="0">
              <a:spAutoFit/>
            </a:bodyPr>
            <a:lstStyle/>
            <a:p>
              <a:r>
                <a:rPr lang="en-US" dirty="0" smtClean="0"/>
                <a:t>/CT</a:t>
              </a:r>
              <a:endParaRPr lang="en-US" dirty="0"/>
            </a:p>
          </p:txBody>
        </p:sp>
        <p:sp>
          <p:nvSpPr>
            <p:cNvPr id="31" name="TextBox 30"/>
            <p:cNvSpPr txBox="1"/>
            <p:nvPr/>
          </p:nvSpPr>
          <p:spPr>
            <a:xfrm>
              <a:off x="2613573" y="4903810"/>
              <a:ext cx="1209231" cy="465967"/>
            </a:xfrm>
            <a:prstGeom prst="rect">
              <a:avLst/>
            </a:prstGeom>
            <a:noFill/>
            <a:ln w="12700">
              <a:noFill/>
            </a:ln>
          </p:spPr>
          <p:txBody>
            <a:bodyPr wrap="none" rtlCol="0">
              <a:spAutoFit/>
            </a:bodyPr>
            <a:lstStyle/>
            <a:p>
              <a:r>
                <a:rPr lang="en-US" dirty="0" smtClean="0"/>
                <a:t>/Chiller</a:t>
              </a:r>
              <a:endParaRPr lang="en-US" dirty="0"/>
            </a:p>
          </p:txBody>
        </p:sp>
        <p:sp>
          <p:nvSpPr>
            <p:cNvPr id="32" name="Oval 31"/>
            <p:cNvSpPr/>
            <p:nvPr/>
          </p:nvSpPr>
          <p:spPr>
            <a:xfrm>
              <a:off x="635037"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94856"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149523" y="562990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60493"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41"/>
          <p:cNvGrpSpPr/>
          <p:nvPr/>
        </p:nvGrpSpPr>
        <p:grpSpPr>
          <a:xfrm>
            <a:off x="6705292" y="5470558"/>
            <a:ext cx="2490786" cy="1126688"/>
            <a:chOff x="6418919" y="4513082"/>
            <a:chExt cx="2968836" cy="1421033"/>
          </a:xfrm>
        </p:grpSpPr>
        <p:sp>
          <p:nvSpPr>
            <p:cNvPr id="37" name="Oval 36"/>
            <p:cNvSpPr/>
            <p:nvPr/>
          </p:nvSpPr>
          <p:spPr>
            <a:xfrm>
              <a:off x="7477759" y="4577614"/>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7904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162005" y="495397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8" idx="0"/>
              <a:endCxn id="37" idx="4"/>
            </p:cNvCxnSpPr>
            <p:nvPr/>
          </p:nvCxnSpPr>
          <p:spPr>
            <a:xfrm flipV="1">
              <a:off x="6942805" y="4882414"/>
              <a:ext cx="687354"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9" idx="0"/>
              <a:endCxn id="37" idx="4"/>
            </p:cNvCxnSpPr>
            <p:nvPr/>
          </p:nvCxnSpPr>
          <p:spPr>
            <a:xfrm flipH="1" flipV="1">
              <a:off x="7630159" y="4882414"/>
              <a:ext cx="684246"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8" idx="4"/>
            </p:cNvCxnSpPr>
            <p:nvPr/>
          </p:nvCxnSpPr>
          <p:spPr>
            <a:xfrm rot="5400000">
              <a:off x="6561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4"/>
            </p:cNvCxnSpPr>
            <p:nvPr/>
          </p:nvCxnSpPr>
          <p:spPr>
            <a:xfrm rot="16200000" flipH="1">
              <a:off x="6942805" y="5258770"/>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4"/>
            </p:cNvCxnSpPr>
            <p:nvPr/>
          </p:nvCxnSpPr>
          <p:spPr>
            <a:xfrm rot="5400000">
              <a:off x="8009605" y="5334970"/>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4"/>
            </p:cNvCxnSpPr>
            <p:nvPr/>
          </p:nvCxnSpPr>
          <p:spPr>
            <a:xfrm rot="16200000" flipH="1">
              <a:off x="8390605" y="5182570"/>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763568" y="4513082"/>
              <a:ext cx="1272823" cy="465819"/>
            </a:xfrm>
            <a:prstGeom prst="rect">
              <a:avLst/>
            </a:prstGeom>
            <a:noFill/>
            <a:ln w="12700">
              <a:noFill/>
            </a:ln>
          </p:spPr>
          <p:txBody>
            <a:bodyPr wrap="none" rtlCol="0">
              <a:spAutoFit/>
            </a:bodyPr>
            <a:lstStyle/>
            <a:p>
              <a:r>
                <a:rPr lang="en-US" dirty="0" smtClean="0"/>
                <a:t>/</a:t>
              </a:r>
              <a:r>
                <a:rPr lang="en-US" dirty="0" err="1" smtClean="0"/>
                <a:t>loadtree</a:t>
              </a:r>
              <a:endParaRPr lang="en-US" dirty="0"/>
            </a:p>
          </p:txBody>
        </p:sp>
        <p:sp>
          <p:nvSpPr>
            <p:cNvPr id="47" name="TextBox 46"/>
            <p:cNvSpPr txBox="1"/>
            <p:nvPr/>
          </p:nvSpPr>
          <p:spPr>
            <a:xfrm>
              <a:off x="7030960" y="4909770"/>
              <a:ext cx="947309" cy="465819"/>
            </a:xfrm>
            <a:prstGeom prst="rect">
              <a:avLst/>
            </a:prstGeom>
            <a:noFill/>
            <a:ln w="12700">
              <a:noFill/>
            </a:ln>
          </p:spPr>
          <p:txBody>
            <a:bodyPr wrap="none" rtlCol="0">
              <a:spAutoFit/>
            </a:bodyPr>
            <a:lstStyle/>
            <a:p>
              <a:r>
                <a:rPr lang="en-US" dirty="0" smtClean="0"/>
                <a:t>/panel</a:t>
              </a:r>
              <a:endParaRPr lang="en-US" dirty="0"/>
            </a:p>
          </p:txBody>
        </p:sp>
        <p:sp>
          <p:nvSpPr>
            <p:cNvPr id="48" name="TextBox 47"/>
            <p:cNvSpPr txBox="1"/>
            <p:nvPr/>
          </p:nvSpPr>
          <p:spPr>
            <a:xfrm>
              <a:off x="8397455" y="4893887"/>
              <a:ext cx="990300" cy="465819"/>
            </a:xfrm>
            <a:prstGeom prst="rect">
              <a:avLst/>
            </a:prstGeom>
            <a:noFill/>
            <a:ln w="12700">
              <a:noFill/>
            </a:ln>
          </p:spPr>
          <p:txBody>
            <a:bodyPr wrap="none" rtlCol="0">
              <a:spAutoFit/>
            </a:bodyPr>
            <a:lstStyle/>
            <a:p>
              <a:r>
                <a:rPr lang="en-US" dirty="0" smtClean="0"/>
                <a:t>/</a:t>
              </a:r>
              <a:r>
                <a:rPr lang="en-US" dirty="0" err="1" smtClean="0"/>
                <a:t>xform</a:t>
              </a:r>
              <a:endParaRPr lang="en-US" dirty="0"/>
            </a:p>
          </p:txBody>
        </p:sp>
        <p:sp>
          <p:nvSpPr>
            <p:cNvPr id="49" name="Oval 48"/>
            <p:cNvSpPr/>
            <p:nvPr/>
          </p:nvSpPr>
          <p:spPr>
            <a:xfrm>
              <a:off x="6418919"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78738"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933405" y="562931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744375" y="5628730"/>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178"/>
          <p:cNvGrpSpPr/>
          <p:nvPr/>
        </p:nvGrpSpPr>
        <p:grpSpPr>
          <a:xfrm>
            <a:off x="5022175" y="1933797"/>
            <a:ext cx="2550652" cy="1171780"/>
            <a:chOff x="2955806" y="1295989"/>
            <a:chExt cx="2952224" cy="1573429"/>
          </a:xfrm>
        </p:grpSpPr>
        <p:grpSp>
          <p:nvGrpSpPr>
            <p:cNvPr id="54" name="Group 159"/>
            <p:cNvGrpSpPr/>
            <p:nvPr/>
          </p:nvGrpSpPr>
          <p:grpSpPr>
            <a:xfrm rot="10800000">
              <a:off x="2955806" y="1616135"/>
              <a:ext cx="2799824" cy="1253283"/>
              <a:chOff x="6101495" y="4529005"/>
              <a:chExt cx="2799824" cy="1253283"/>
            </a:xfrm>
          </p:grpSpPr>
          <p:sp>
            <p:nvSpPr>
              <p:cNvPr id="59" name="Oval 58"/>
              <p:cNvSpPr/>
              <p:nvPr/>
            </p:nvSpPr>
            <p:spPr>
              <a:xfrm>
                <a:off x="7003494" y="4720132"/>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3300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016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60" idx="0"/>
                <a:endCxn id="59" idx="4"/>
              </p:cNvCxnSpPr>
              <p:nvPr/>
            </p:nvCxnSpPr>
            <p:spPr>
              <a:xfrm rot="10800000" flipH="1">
                <a:off x="6482495" y="5024932"/>
                <a:ext cx="673399"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1" idx="0"/>
                <a:endCxn id="59" idx="4"/>
              </p:cNvCxnSpPr>
              <p:nvPr/>
            </p:nvCxnSpPr>
            <p:spPr>
              <a:xfrm rot="10800000">
                <a:off x="7155894" y="5024932"/>
                <a:ext cx="698201"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0" idx="4"/>
              </p:cNvCxnSpPr>
              <p:nvPr/>
            </p:nvCxnSpPr>
            <p:spPr>
              <a:xfrm rot="5400000">
                <a:off x="6101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0" idx="4"/>
              </p:cNvCxnSpPr>
              <p:nvPr/>
            </p:nvCxnSpPr>
            <p:spPr>
              <a:xfrm rot="16200000" flipH="1">
                <a:off x="6482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1" idx="4"/>
              </p:cNvCxnSpPr>
              <p:nvPr/>
            </p:nvCxnSpPr>
            <p:spPr>
              <a:xfrm rot="5400000">
                <a:off x="7549295" y="5477488"/>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1" idx="4"/>
              </p:cNvCxnSpPr>
              <p:nvPr/>
            </p:nvCxnSpPr>
            <p:spPr>
              <a:xfrm rot="16200000" flipH="1">
                <a:off x="7930295" y="5325088"/>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0800000">
                <a:off x="7153490" y="4529005"/>
                <a:ext cx="1044949" cy="495927"/>
              </a:xfrm>
              <a:prstGeom prst="rect">
                <a:avLst/>
              </a:prstGeom>
              <a:noFill/>
              <a:ln w="12700">
                <a:noFill/>
              </a:ln>
            </p:spPr>
            <p:txBody>
              <a:bodyPr wrap="none" rtlCol="0">
                <a:spAutoFit/>
              </a:bodyPr>
              <a:lstStyle/>
              <a:p>
                <a:r>
                  <a:rPr lang="en-US" dirty="0" smtClean="0"/>
                  <a:t>/spaces</a:t>
                </a:r>
                <a:endParaRPr lang="en-US" dirty="0"/>
              </a:p>
            </p:txBody>
          </p:sp>
          <p:sp>
            <p:nvSpPr>
              <p:cNvPr id="69" name="TextBox 68"/>
              <p:cNvSpPr txBox="1"/>
              <p:nvPr/>
            </p:nvSpPr>
            <p:spPr>
              <a:xfrm rot="10800000">
                <a:off x="6601623" y="5090028"/>
                <a:ext cx="968690" cy="495927"/>
              </a:xfrm>
              <a:prstGeom prst="rect">
                <a:avLst/>
              </a:prstGeom>
              <a:noFill/>
              <a:ln w="12700">
                <a:noFill/>
              </a:ln>
            </p:spPr>
            <p:txBody>
              <a:bodyPr wrap="none" rtlCol="0">
                <a:spAutoFit/>
              </a:bodyPr>
              <a:lstStyle/>
              <a:p>
                <a:r>
                  <a:rPr lang="en-US" dirty="0" smtClean="0"/>
                  <a:t>/floor3</a:t>
                </a:r>
                <a:endParaRPr lang="en-US" dirty="0"/>
              </a:p>
            </p:txBody>
          </p:sp>
          <p:sp>
            <p:nvSpPr>
              <p:cNvPr id="70" name="TextBox 69"/>
              <p:cNvSpPr txBox="1"/>
              <p:nvPr/>
            </p:nvSpPr>
            <p:spPr>
              <a:xfrm rot="10800000">
                <a:off x="7930585" y="4923767"/>
                <a:ext cx="970734" cy="495927"/>
              </a:xfrm>
              <a:prstGeom prst="rect">
                <a:avLst/>
              </a:prstGeom>
              <a:noFill/>
              <a:ln w="12700">
                <a:noFill/>
              </a:ln>
            </p:spPr>
            <p:txBody>
              <a:bodyPr wrap="none" rtlCol="0">
                <a:spAutoFit/>
              </a:bodyPr>
              <a:lstStyle/>
              <a:p>
                <a:r>
                  <a:rPr lang="en-US" dirty="0" smtClean="0"/>
                  <a:t>/floor4</a:t>
                </a:r>
                <a:endParaRPr lang="en-US" dirty="0"/>
              </a:p>
            </p:txBody>
          </p:sp>
        </p:grpSp>
        <p:sp>
          <p:nvSpPr>
            <p:cNvPr id="55" name="Oval 54"/>
            <p:cNvSpPr/>
            <p:nvPr/>
          </p:nvSpPr>
          <p:spPr>
            <a:xfrm>
              <a:off x="4079230" y="1295989"/>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9218"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603230"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353886" y="1311335"/>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42"/>
          <p:cNvSpPr txBox="1">
            <a:spLocks noChangeArrowheads="1"/>
          </p:cNvSpPr>
          <p:nvPr/>
        </p:nvSpPr>
        <p:spPr bwMode="auto">
          <a:xfrm>
            <a:off x="2292703" y="6268990"/>
            <a:ext cx="2012370" cy="369324"/>
          </a:xfrm>
          <a:prstGeom prst="rect">
            <a:avLst/>
          </a:prstGeom>
          <a:noFill/>
          <a:ln w="9525">
            <a:noFill/>
            <a:miter lim="800000"/>
            <a:headEnd/>
            <a:tailEnd/>
          </a:ln>
        </p:spPr>
        <p:txBody>
          <a:bodyPr wrap="none" lIns="91430" tIns="45716" rIns="91430" bIns="45716">
            <a:spAutoFit/>
          </a:bodyPr>
          <a:lstStyle/>
          <a:p>
            <a:pPr algn="ctr">
              <a:defRPr/>
            </a:pPr>
            <a:r>
              <a:rPr lang="en-US" dirty="0">
                <a:ea typeface="ＭＳ Ｐゴシック" charset="-128"/>
                <a:cs typeface="ＭＳ Ｐゴシック" charset="-128"/>
              </a:rPr>
              <a:t>Electrical Load Tree</a:t>
            </a:r>
          </a:p>
        </p:txBody>
      </p:sp>
      <p:sp>
        <p:nvSpPr>
          <p:cNvPr id="72" name="TextBox 42"/>
          <p:cNvSpPr txBox="1">
            <a:spLocks noChangeArrowheads="1"/>
          </p:cNvSpPr>
          <p:nvPr/>
        </p:nvSpPr>
        <p:spPr bwMode="auto">
          <a:xfrm>
            <a:off x="723286" y="6288440"/>
            <a:ext cx="1441400" cy="369324"/>
          </a:xfrm>
          <a:prstGeom prst="rect">
            <a:avLst/>
          </a:prstGeom>
          <a:noFill/>
          <a:ln w="9525">
            <a:noFill/>
            <a:miter lim="800000"/>
            <a:headEnd/>
            <a:tailEnd/>
          </a:ln>
        </p:spPr>
        <p:txBody>
          <a:bodyPr wrap="none" lIns="91430" tIns="45716" rIns="91430" bIns="45716">
            <a:spAutoFit/>
          </a:bodyPr>
          <a:lstStyle/>
          <a:p>
            <a:pPr algn="ctr">
              <a:defRPr/>
            </a:pPr>
            <a:r>
              <a:rPr lang="en-US" dirty="0" smtClean="0">
                <a:ea typeface="ＭＳ Ｐゴシック" charset="-128"/>
                <a:cs typeface="ＭＳ Ｐゴシック" charset="-128"/>
              </a:rPr>
              <a:t>Climate plant</a:t>
            </a:r>
            <a:endParaRPr lang="en-US" dirty="0">
              <a:ea typeface="ＭＳ Ｐゴシック" charset="-128"/>
              <a:cs typeface="ＭＳ Ｐゴシック" charset="-128"/>
            </a:endParaRPr>
          </a:p>
        </p:txBody>
      </p:sp>
      <p:sp>
        <p:nvSpPr>
          <p:cNvPr id="74" name="Right Arrow 73"/>
          <p:cNvSpPr/>
          <p:nvPr/>
        </p:nvSpPr>
        <p:spPr>
          <a:xfrm>
            <a:off x="3833296" y="3238034"/>
            <a:ext cx="1015332" cy="820022"/>
          </a:xfrm>
          <a:prstGeom prst="rightArrow">
            <a:avLst/>
          </a:prstGeom>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75" name="TextBox 74"/>
          <p:cNvSpPr txBox="1"/>
          <p:nvPr/>
        </p:nvSpPr>
        <p:spPr>
          <a:xfrm>
            <a:off x="4959350" y="3276134"/>
            <a:ext cx="1300336" cy="646323"/>
          </a:xfrm>
          <a:prstGeom prst="rect">
            <a:avLst/>
          </a:prstGeom>
          <a:noFill/>
          <a:ln>
            <a:solidFill>
              <a:schemeClr val="accent1"/>
            </a:solidFill>
          </a:ln>
        </p:spPr>
        <p:txBody>
          <a:bodyPr wrap="none" lIns="91430" tIns="45716" rIns="91430" bIns="45716" rtlCol="0">
            <a:spAutoFit/>
          </a:bodyPr>
          <a:lstStyle/>
          <a:p>
            <a:pPr algn="ctr"/>
            <a:r>
              <a:rPr lang="en-US" b="1" dirty="0" smtClean="0"/>
              <a:t>Common</a:t>
            </a:r>
          </a:p>
          <a:p>
            <a:pPr algn="ctr"/>
            <a:r>
              <a:rPr lang="en-US" b="1" dirty="0" smtClean="0"/>
              <a:t>Namespace</a:t>
            </a:r>
            <a:endParaRPr lang="en-US" b="1" dirty="0"/>
          </a:p>
        </p:txBody>
      </p:sp>
      <p:sp>
        <p:nvSpPr>
          <p:cNvPr id="76" name="TextBox 75"/>
          <p:cNvSpPr txBox="1"/>
          <p:nvPr/>
        </p:nvSpPr>
        <p:spPr>
          <a:xfrm>
            <a:off x="2652010" y="3158025"/>
            <a:ext cx="998871" cy="923322"/>
          </a:xfrm>
          <a:prstGeom prst="rect">
            <a:avLst/>
          </a:prstGeom>
          <a:noFill/>
          <a:ln>
            <a:solidFill>
              <a:schemeClr val="accent1"/>
            </a:solidFill>
          </a:ln>
        </p:spPr>
        <p:txBody>
          <a:bodyPr wrap="none" lIns="91430" tIns="45716" rIns="91430" bIns="45716" rtlCol="0">
            <a:spAutoFit/>
          </a:bodyPr>
          <a:lstStyle/>
          <a:p>
            <a:r>
              <a:rPr lang="en-US" b="1" dirty="0" smtClean="0"/>
              <a:t>Multiple </a:t>
            </a:r>
          </a:p>
          <a:p>
            <a:r>
              <a:rPr lang="en-US" b="1" dirty="0"/>
              <a:t>b</a:t>
            </a:r>
            <a:r>
              <a:rPr lang="en-US" b="1" dirty="0" smtClean="0"/>
              <a:t>uilding </a:t>
            </a:r>
          </a:p>
          <a:p>
            <a:r>
              <a:rPr lang="en-US" b="1" dirty="0"/>
              <a:t>v</a:t>
            </a:r>
            <a:r>
              <a:rPr lang="en-US" b="1" dirty="0" smtClean="0"/>
              <a:t>iews</a:t>
            </a:r>
            <a:endParaRPr lang="en-US" b="1" dirty="0"/>
          </a:p>
        </p:txBody>
      </p:sp>
    </p:spTree>
    <p:extLst>
      <p:ext uri="{BB962C8B-B14F-4D97-AF65-F5344CB8AC3E}">
        <p14:creationId xmlns:p14="http://schemas.microsoft.com/office/powerpoint/2010/main" val="1845441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71" grpId="0"/>
      <p:bldP spid="72" grpId="0"/>
      <p:bldP spid="74" grpId="0" animBg="1"/>
      <p:bldP spid="75" grpId="0" animBg="1"/>
      <p:bldP spid="7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Capturing Inter-relationships</a:t>
            </a:r>
            <a:endParaRPr lang="en-US" b="1" dirty="0"/>
          </a:p>
        </p:txBody>
      </p:sp>
      <p:pic>
        <p:nvPicPr>
          <p:cNvPr id="9" name="Picture 8"/>
          <p:cNvPicPr>
            <a:picLocks noChangeAspect="1"/>
          </p:cNvPicPr>
          <p:nvPr/>
        </p:nvPicPr>
        <p:blipFill>
          <a:blip r:embed="rId3"/>
          <a:stretch>
            <a:fillRect/>
          </a:stretch>
        </p:blipFill>
        <p:spPr>
          <a:xfrm>
            <a:off x="2103363" y="1144270"/>
            <a:ext cx="3364836" cy="1957776"/>
          </a:xfrm>
          <a:prstGeom prst="rect">
            <a:avLst/>
          </a:prstGeom>
        </p:spPr>
      </p:pic>
      <p:pic>
        <p:nvPicPr>
          <p:cNvPr id="10" name="Picture 9"/>
          <p:cNvPicPr>
            <a:picLocks noChangeAspect="1"/>
          </p:cNvPicPr>
          <p:nvPr/>
        </p:nvPicPr>
        <p:blipFill>
          <a:blip r:embed="rId4"/>
          <a:stretch>
            <a:fillRect/>
          </a:stretch>
        </p:blipFill>
        <p:spPr>
          <a:xfrm>
            <a:off x="217738" y="5088544"/>
            <a:ext cx="3568043" cy="1685998"/>
          </a:xfrm>
          <a:prstGeom prst="rect">
            <a:avLst/>
          </a:prstGeom>
        </p:spPr>
      </p:pic>
      <p:pic>
        <p:nvPicPr>
          <p:cNvPr id="16" name="Picture 15"/>
          <p:cNvPicPr>
            <a:picLocks noChangeAspect="1"/>
          </p:cNvPicPr>
          <p:nvPr/>
        </p:nvPicPr>
        <p:blipFill>
          <a:blip r:embed="rId5"/>
          <a:stretch>
            <a:fillRect/>
          </a:stretch>
        </p:blipFill>
        <p:spPr>
          <a:xfrm>
            <a:off x="3785781" y="3155681"/>
            <a:ext cx="4500096" cy="3464268"/>
          </a:xfrm>
          <a:prstGeom prst="rect">
            <a:avLst/>
          </a:prstGeom>
        </p:spPr>
      </p:pic>
      <p:pic>
        <p:nvPicPr>
          <p:cNvPr id="17" name="Picture 16"/>
          <p:cNvPicPr>
            <a:picLocks noChangeAspect="1"/>
          </p:cNvPicPr>
          <p:nvPr/>
        </p:nvPicPr>
        <p:blipFill>
          <a:blip r:embed="rId6"/>
          <a:stretch>
            <a:fillRect/>
          </a:stretch>
        </p:blipFill>
        <p:spPr>
          <a:xfrm>
            <a:off x="5341018" y="1289424"/>
            <a:ext cx="1473177" cy="2221275"/>
          </a:xfrm>
          <a:prstGeom prst="rect">
            <a:avLst/>
          </a:prstGeom>
        </p:spPr>
      </p:pic>
      <p:pic>
        <p:nvPicPr>
          <p:cNvPr id="18" name="Picture 17"/>
          <p:cNvPicPr>
            <a:picLocks noChangeAspect="1"/>
          </p:cNvPicPr>
          <p:nvPr/>
        </p:nvPicPr>
        <p:blipFill>
          <a:blip r:embed="rId7"/>
          <a:stretch>
            <a:fillRect/>
          </a:stretch>
        </p:blipFill>
        <p:spPr>
          <a:xfrm>
            <a:off x="7070194" y="2123158"/>
            <a:ext cx="1242993" cy="1346576"/>
          </a:xfrm>
          <a:prstGeom prst="rect">
            <a:avLst/>
          </a:prstGeom>
        </p:spPr>
      </p:pic>
      <p:sp>
        <p:nvSpPr>
          <p:cNvPr id="8" name="TextBox 7"/>
          <p:cNvSpPr txBox="1"/>
          <p:nvPr/>
        </p:nvSpPr>
        <p:spPr>
          <a:xfrm>
            <a:off x="217738" y="3383758"/>
            <a:ext cx="5032936"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vav</a:t>
            </a:r>
            <a:r>
              <a:rPr lang="en-US" dirty="0" smtClean="0">
                <a:latin typeface="Andale Mono"/>
                <a:cs typeface="Andale Mono"/>
              </a:rPr>
              <a:t>/zone/room/410/return/</a:t>
            </a:r>
            <a:r>
              <a:rPr lang="en-US" dirty="0" smtClean="0">
                <a:solidFill>
                  <a:srgbClr val="558ED5"/>
                </a:solidFill>
                <a:latin typeface="Andale Mono"/>
                <a:cs typeface="Andale Mono"/>
              </a:rPr>
              <a:t>exchanger </a:t>
            </a:r>
          </a:p>
        </p:txBody>
      </p:sp>
      <p:sp>
        <p:nvSpPr>
          <p:cNvPr id="11" name="TextBox 10"/>
          <p:cNvSpPr txBox="1"/>
          <p:nvPr/>
        </p:nvSpPr>
        <p:spPr>
          <a:xfrm>
            <a:off x="217738" y="3753090"/>
            <a:ext cx="2401018" cy="369332"/>
          </a:xfrm>
          <a:prstGeom prst="rect">
            <a:avLst/>
          </a:prstGeom>
          <a:noFill/>
        </p:spPr>
        <p:txBody>
          <a:bodyPr wrap="none" rtlCol="0">
            <a:spAutoFit/>
          </a:bodyPr>
          <a:lstStyle/>
          <a:p>
            <a:r>
              <a:rPr lang="en-US" dirty="0" smtClean="0">
                <a:latin typeface="Andale Mono"/>
                <a:cs typeface="Andale Mono"/>
              </a:rPr>
              <a:t>/exchanger/</a:t>
            </a:r>
            <a:r>
              <a:rPr lang="en-US" dirty="0" err="1" smtClean="0">
                <a:solidFill>
                  <a:srgbClr val="558ED5"/>
                </a:solidFill>
                <a:latin typeface="Andale Mono"/>
                <a:cs typeface="Andale Mono"/>
              </a:rPr>
              <a:t>hcoil</a:t>
            </a:r>
            <a:endParaRPr lang="en-US" dirty="0">
              <a:solidFill>
                <a:srgbClr val="558ED5"/>
              </a:solidFill>
              <a:latin typeface="Andale Mono"/>
              <a:cs typeface="Andale Mono"/>
            </a:endParaRPr>
          </a:p>
        </p:txBody>
      </p:sp>
      <p:sp>
        <p:nvSpPr>
          <p:cNvPr id="12" name="TextBox 11"/>
          <p:cNvSpPr txBox="1"/>
          <p:nvPr/>
        </p:nvSpPr>
        <p:spPr>
          <a:xfrm>
            <a:off x="217738" y="4105321"/>
            <a:ext cx="2678062" cy="369332"/>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hcoil</a:t>
            </a:r>
            <a:r>
              <a:rPr lang="en-US" dirty="0" smtClean="0">
                <a:latin typeface="Andale Mono"/>
                <a:cs typeface="Andale Mono"/>
              </a:rPr>
              <a:t>/heater/</a:t>
            </a:r>
            <a:r>
              <a:rPr lang="en-US" dirty="0" smtClean="0">
                <a:solidFill>
                  <a:srgbClr val="558ED5"/>
                </a:solidFill>
                <a:latin typeface="Andale Mono"/>
                <a:cs typeface="Andale Mono"/>
              </a:rPr>
              <a:t>pump</a:t>
            </a:r>
            <a:endParaRPr lang="en-US" dirty="0">
              <a:solidFill>
                <a:srgbClr val="558ED5"/>
              </a:solidFill>
              <a:latin typeface="Andale Mono"/>
              <a:cs typeface="Andale Mono"/>
            </a:endParaRPr>
          </a:p>
        </p:txBody>
      </p:sp>
      <p:sp>
        <p:nvSpPr>
          <p:cNvPr id="13" name="TextBox 12"/>
          <p:cNvSpPr txBox="1"/>
          <p:nvPr/>
        </p:nvSpPr>
        <p:spPr>
          <a:xfrm>
            <a:off x="177429" y="4451439"/>
            <a:ext cx="1708408" cy="369332"/>
          </a:xfrm>
          <a:prstGeom prst="rect">
            <a:avLst/>
          </a:prstGeom>
          <a:noFill/>
        </p:spPr>
        <p:txBody>
          <a:bodyPr wrap="none" rtlCol="0">
            <a:spAutoFit/>
          </a:bodyPr>
          <a:lstStyle/>
          <a:p>
            <a:r>
              <a:rPr lang="en-US" dirty="0" smtClean="0">
                <a:latin typeface="Andale Mono"/>
                <a:cs typeface="Andale Mono"/>
              </a:rPr>
              <a:t>/pump/</a:t>
            </a:r>
            <a:r>
              <a:rPr lang="en-US" dirty="0" err="1" smtClean="0">
                <a:latin typeface="Andale Mono"/>
                <a:cs typeface="Andale Mono"/>
              </a:rPr>
              <a:t>hcoil</a:t>
            </a:r>
            <a:endParaRPr lang="en-US" dirty="0">
              <a:latin typeface="Andale Mono"/>
              <a:cs typeface="Andale Mono"/>
            </a:endParaRPr>
          </a:p>
        </p:txBody>
      </p:sp>
      <p:cxnSp>
        <p:nvCxnSpPr>
          <p:cNvPr id="3" name="Curved Connector 2"/>
          <p:cNvCxnSpPr/>
          <p:nvPr/>
        </p:nvCxnSpPr>
        <p:spPr>
          <a:xfrm rot="5400000" flipH="1" flipV="1">
            <a:off x="5652223" y="4023929"/>
            <a:ext cx="1081770" cy="1047460"/>
          </a:xfrm>
          <a:prstGeom prst="curvedConnector3">
            <a:avLst>
              <a:gd name="adj1" fmla="val -2048"/>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18" idx="2"/>
          </p:cNvCxnSpPr>
          <p:nvPr/>
        </p:nvCxnSpPr>
        <p:spPr>
          <a:xfrm flipV="1">
            <a:off x="6716838" y="3469734"/>
            <a:ext cx="974853" cy="419194"/>
          </a:xfrm>
          <a:prstGeom prst="curvedConnector2">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flipV="1">
            <a:off x="7502351" y="2566431"/>
            <a:ext cx="783526" cy="693985"/>
          </a:xfrm>
          <a:prstGeom prst="curvedConnector3">
            <a:avLst>
              <a:gd name="adj1" fmla="val -26869"/>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Curved Connector 42"/>
          <p:cNvCxnSpPr/>
          <p:nvPr/>
        </p:nvCxnSpPr>
        <p:spPr>
          <a:xfrm rot="10800000" flipV="1">
            <a:off x="7691694" y="2876320"/>
            <a:ext cx="408316" cy="384095"/>
          </a:xfrm>
          <a:prstGeom prst="curvedConnector3">
            <a:avLst>
              <a:gd name="adj1" fmla="val 50000"/>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00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Implementation</a:t>
            </a:r>
            <a:endParaRPr lang="en-US" b="1" dirty="0"/>
          </a:p>
        </p:txBody>
      </p:sp>
      <p:sp>
        <p:nvSpPr>
          <p:cNvPr id="7" name="Content Placeholder 6"/>
          <p:cNvSpPr>
            <a:spLocks noGrp="1"/>
          </p:cNvSpPr>
          <p:nvPr>
            <p:ph sz="half" idx="2"/>
          </p:nvPr>
        </p:nvSpPr>
        <p:spPr>
          <a:xfrm>
            <a:off x="457200" y="1927353"/>
            <a:ext cx="4040188" cy="3951288"/>
          </a:xfrm>
        </p:spPr>
        <p:txBody>
          <a:bodyPr>
            <a:normAutofit/>
          </a:bodyPr>
          <a:lstStyle/>
          <a:p>
            <a:endParaRPr lang="en-US" dirty="0" smtClean="0"/>
          </a:p>
          <a:p>
            <a:r>
              <a:rPr lang="en-US" dirty="0" smtClean="0"/>
              <a:t>~20k lines of code (Java)</a:t>
            </a:r>
          </a:p>
          <a:p>
            <a:endParaRPr lang="en-US" dirty="0"/>
          </a:p>
          <a:p>
            <a:r>
              <a:rPr lang="en-US" dirty="0" smtClean="0"/>
              <a:t>4 core components</a:t>
            </a:r>
          </a:p>
          <a:p>
            <a:pPr marL="0" indent="0">
              <a:buNone/>
            </a:pPr>
            <a:endParaRPr lang="en-US" dirty="0"/>
          </a:p>
          <a:p>
            <a:r>
              <a:rPr lang="en-US" dirty="0" smtClean="0"/>
              <a:t>Web service architecture</a:t>
            </a:r>
          </a:p>
        </p:txBody>
      </p:sp>
      <p:pic>
        <p:nvPicPr>
          <p:cNvPr id="3" name="Picture 2"/>
          <p:cNvPicPr>
            <a:picLocks noChangeAspect="1"/>
          </p:cNvPicPr>
          <p:nvPr/>
        </p:nvPicPr>
        <p:blipFill>
          <a:blip r:embed="rId2"/>
          <a:stretch>
            <a:fillRect/>
          </a:stretch>
        </p:blipFill>
        <p:spPr>
          <a:xfrm>
            <a:off x="2552700" y="5102340"/>
            <a:ext cx="2362200" cy="1181100"/>
          </a:xfrm>
          <a:prstGeom prst="rect">
            <a:avLst/>
          </a:prstGeom>
        </p:spPr>
      </p:pic>
      <p:pic>
        <p:nvPicPr>
          <p:cNvPr id="10" name="Picture 9"/>
          <p:cNvPicPr>
            <a:picLocks noChangeAspect="1"/>
          </p:cNvPicPr>
          <p:nvPr/>
        </p:nvPicPr>
        <p:blipFill>
          <a:blip r:embed="rId3"/>
          <a:stretch>
            <a:fillRect/>
          </a:stretch>
        </p:blipFill>
        <p:spPr>
          <a:xfrm>
            <a:off x="4849600" y="1247845"/>
            <a:ext cx="3636211" cy="5610155"/>
          </a:xfrm>
          <a:prstGeom prst="rect">
            <a:avLst/>
          </a:prstGeom>
        </p:spPr>
      </p:pic>
      <p:sp>
        <p:nvSpPr>
          <p:cNvPr id="11" name="Rounded Rectangle 10"/>
          <p:cNvSpPr/>
          <p:nvPr/>
        </p:nvSpPr>
        <p:spPr>
          <a:xfrm>
            <a:off x="5112141" y="4638843"/>
            <a:ext cx="1157647" cy="1001814"/>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5112141" y="3439767"/>
            <a:ext cx="3082701" cy="993905"/>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382269" y="4560463"/>
            <a:ext cx="971905" cy="1146219"/>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487170" y="4652211"/>
            <a:ext cx="971905" cy="776301"/>
          </a:xfrm>
          <a:prstGeom prst="roundRect">
            <a:avLst/>
          </a:prstGeom>
          <a:solidFill>
            <a:schemeClr val="accent1">
              <a:alpha val="28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290006" y="1597934"/>
            <a:ext cx="1195805" cy="1049013"/>
          </a:xfrm>
          <a:prstGeom prst="roundRect">
            <a:avLst/>
          </a:prstGeom>
          <a:solidFill>
            <a:srgbClr val="FF0000">
              <a:alpha val="28000"/>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225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smtClean="0"/>
              <a:t>Application: The Mobile Energy Lens</a:t>
            </a:r>
            <a:endParaRPr lang="en-US" b="1" dirty="0"/>
          </a:p>
        </p:txBody>
      </p:sp>
      <p:pic>
        <p:nvPicPr>
          <p:cNvPr id="9" name="Picture 8"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80" y="1417638"/>
            <a:ext cx="7581867" cy="5066213"/>
          </a:xfrm>
          <a:prstGeom prst="rect">
            <a:avLst/>
          </a:prstGeom>
        </p:spPr>
      </p:pic>
    </p:spTree>
    <p:extLst>
      <p:ext uri="{BB962C8B-B14F-4D97-AF65-F5344CB8AC3E}">
        <p14:creationId xmlns:p14="http://schemas.microsoft.com/office/powerpoint/2010/main" val="19145768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Energy Lens Challenges</a:t>
            </a:r>
            <a:endParaRPr lang="en-US" b="1" dirty="0"/>
          </a:p>
        </p:txBody>
      </p:sp>
      <p:sp>
        <p:nvSpPr>
          <p:cNvPr id="3" name="Content Placeholder 2"/>
          <p:cNvSpPr>
            <a:spLocks noGrp="1"/>
          </p:cNvSpPr>
          <p:nvPr>
            <p:ph idx="1"/>
          </p:nvPr>
        </p:nvSpPr>
        <p:spPr/>
        <p:txBody>
          <a:bodyPr>
            <a:normAutofit lnSpcReduction="10000"/>
          </a:bodyPr>
          <a:lstStyle/>
          <a:p>
            <a:pPr marL="0" indent="0">
              <a:buNone/>
            </a:pPr>
            <a:endParaRPr lang="en-US" b="1" dirty="0" smtClean="0"/>
          </a:p>
          <a:p>
            <a:r>
              <a:rPr lang="en-US" dirty="0" smtClean="0"/>
              <a:t>Tracking people and things</a:t>
            </a:r>
          </a:p>
          <a:p>
            <a:pPr lvl="1"/>
            <a:r>
              <a:rPr lang="en-US" b="1" dirty="0" smtClean="0">
                <a:solidFill>
                  <a:schemeClr val="tx2">
                    <a:lumMod val="60000"/>
                    <a:lumOff val="40000"/>
                  </a:schemeClr>
                </a:solidFill>
              </a:rPr>
              <a:t>Active Aggregate Statistics</a:t>
            </a:r>
            <a:endParaRPr lang="en-US" dirty="0" smtClean="0"/>
          </a:p>
          <a:p>
            <a:endParaRPr lang="en-US" b="1" dirty="0"/>
          </a:p>
          <a:p>
            <a:r>
              <a:rPr lang="en-US" dirty="0" smtClean="0"/>
              <a:t>Consistency Management</a:t>
            </a:r>
          </a:p>
          <a:p>
            <a:endParaRPr lang="en-US" dirty="0" smtClean="0"/>
          </a:p>
          <a:p>
            <a:pPr marL="0" indent="0">
              <a:buNone/>
            </a:pPr>
            <a:endParaRPr lang="en-US" dirty="0"/>
          </a:p>
          <a:p>
            <a:r>
              <a:rPr lang="en-US" dirty="0" smtClean="0"/>
              <a:t>Disconnect Operation</a:t>
            </a:r>
          </a:p>
          <a:p>
            <a:endParaRPr lang="en-US" b="1" dirty="0"/>
          </a:p>
          <a:p>
            <a:endParaRPr lang="en-US" b="1" dirty="0"/>
          </a:p>
        </p:txBody>
      </p:sp>
    </p:spTree>
    <p:extLst>
      <p:ext uri="{BB962C8B-B14F-4D97-AF65-F5344CB8AC3E}">
        <p14:creationId xmlns:p14="http://schemas.microsoft.com/office/powerpoint/2010/main" val="3724195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par>
                                <p:cTn id="7" presetID="16" presetClass="emph" presetSubtype="0" fill="hold" nodeType="withEffect">
                                  <p:stCondLst>
                                    <p:cond delay="0"/>
                                  </p:stCondLst>
                                  <p:iterate type="lt">
                                    <p:tmPct val="4000"/>
                                  </p:iterate>
                                  <p:childTnLst>
                                    <p:set>
                                      <p:cBhvr override="childStyle">
                                        <p:cTn id="8" dur="500" fill="hold"/>
                                        <p:tgtEl>
                                          <p:spTgt spid="3">
                                            <p:txEl>
                                              <p:pRg st="1" end="1"/>
                                            </p:txEl>
                                          </p:spTgt>
                                        </p:tgtEl>
                                        <p:attrNameLst>
                                          <p:attrName>style.color</p:attrName>
                                        </p:attrNameLst>
                                      </p:cBhvr>
                                      <p:to>
                                        <p:clrVal>
                                          <a:schemeClr val="accent2"/>
                                        </p:clrVal>
                                      </p:to>
                                    </p:set>
                                    <p:set>
                                      <p:cBhvr>
                                        <p:cTn id="9" dur="500" fill="hold"/>
                                        <p:tgtEl>
                                          <p:spTgt spid="3">
                                            <p:txEl>
                                              <p:pRg st="1" end="1"/>
                                            </p:txEl>
                                          </p:spTgt>
                                        </p:tgtEl>
                                        <p:attrNameLst>
                                          <p:attrName>fillcolor</p:attrName>
                                        </p:attrNameLst>
                                      </p:cBhvr>
                                      <p:to>
                                        <p:clrVal>
                                          <a:schemeClr val="accent2"/>
                                        </p:clrVal>
                                      </p:to>
                                    </p:set>
                                    <p:set>
                                      <p:cBhvr>
                                        <p:cTn id="10" dur="500" fill="hold"/>
                                        <p:tgtEl>
                                          <p:spTgt spid="3">
                                            <p:txEl>
                                              <p:pRg st="1" end="1"/>
                                            </p:txEl>
                                          </p:spTgt>
                                        </p:tgtEl>
                                        <p:attrNameLst>
                                          <p:attrName>fill.type</p:attrName>
                                        </p:attrNameLst>
                                      </p:cBhvr>
                                      <p:to>
                                        <p:strVal val="solid"/>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Buildings As Prime Target</a:t>
            </a:r>
            <a:endParaRPr lang="en-US" b="1" dirty="0"/>
          </a:p>
        </p:txBody>
      </p:sp>
      <p:sp>
        <p:nvSpPr>
          <p:cNvPr id="3" name="Content Placeholder 2"/>
          <p:cNvSpPr>
            <a:spLocks noGrp="1"/>
          </p:cNvSpPr>
          <p:nvPr>
            <p:ph sz="half" idx="2"/>
          </p:nvPr>
        </p:nvSpPr>
        <p:spPr>
          <a:xfrm>
            <a:off x="457200" y="1535113"/>
            <a:ext cx="4040188" cy="3951288"/>
          </a:xfrm>
        </p:spPr>
        <p:txBody>
          <a:bodyPr>
            <a:normAutofit/>
          </a:bodyPr>
          <a:lstStyle/>
          <a:p>
            <a:r>
              <a:rPr lang="en-US" dirty="0" smtClean="0"/>
              <a:t>Buildings</a:t>
            </a:r>
          </a:p>
          <a:p>
            <a:pPr lvl="1"/>
            <a:r>
              <a:rPr lang="en-US" dirty="0" smtClean="0"/>
              <a:t>72% of electrical consumption</a:t>
            </a:r>
          </a:p>
          <a:p>
            <a:pPr lvl="1"/>
            <a:r>
              <a:rPr lang="en-US" dirty="0" smtClean="0">
                <a:ea typeface="ＭＳ Ｐゴシック" charset="-128"/>
                <a:cs typeface="ＭＳ Ｐゴシック" charset="-128"/>
              </a:rPr>
              <a:t>40-50% of total consumption</a:t>
            </a:r>
          </a:p>
          <a:p>
            <a:pPr lvl="1"/>
            <a:r>
              <a:rPr lang="en-US" dirty="0" smtClean="0">
                <a:ea typeface="ＭＳ Ｐゴシック" charset="-128"/>
                <a:cs typeface="ＭＳ Ｐゴシック" charset="-128"/>
              </a:rPr>
              <a:t>42% of GHG footprint</a:t>
            </a:r>
          </a:p>
          <a:p>
            <a:pPr lvl="1"/>
            <a:r>
              <a:rPr lang="en-US" dirty="0" smtClean="0">
                <a:ea typeface="ＭＳ Ｐゴシック" charset="-128"/>
                <a:cs typeface="ＭＳ Ｐゴシック" charset="-128"/>
              </a:rPr>
              <a:t>US commercial building consumption doubled 1980-2000, 1.5x more by 2025 [NREL]</a:t>
            </a:r>
          </a:p>
          <a:p>
            <a:r>
              <a:rPr lang="en-US" dirty="0" smtClean="0">
                <a:ea typeface="ＭＳ Ｐゴシック" charset="-128"/>
                <a:cs typeface="ＭＳ Ｐゴシック" charset="-128"/>
              </a:rPr>
              <a:t>4.8 M Commercial &amp; 350,000 industrial buildings</a:t>
            </a:r>
            <a:endParaRPr lang="en-US" dirty="0" smtClean="0"/>
          </a:p>
        </p:txBody>
      </p:sp>
      <p:graphicFrame>
        <p:nvGraphicFramePr>
          <p:cNvPr id="4" name="Object 6"/>
          <p:cNvGraphicFramePr>
            <a:graphicFrameLocks noChangeAspect="1"/>
          </p:cNvGraphicFramePr>
          <p:nvPr>
            <p:extLst>
              <p:ext uri="{D42A27DB-BD31-4B8C-83A1-F6EECF244321}">
                <p14:modId xmlns:p14="http://schemas.microsoft.com/office/powerpoint/2010/main" val="71581229"/>
              </p:ext>
            </p:extLst>
          </p:nvPr>
        </p:nvGraphicFramePr>
        <p:xfrm>
          <a:off x="4645025" y="1535113"/>
          <a:ext cx="4211482" cy="3169294"/>
        </p:xfrm>
        <a:graphic>
          <a:graphicData uri="http://schemas.openxmlformats.org/presentationml/2006/ole">
            <mc:AlternateContent xmlns:mc="http://schemas.openxmlformats.org/markup-compatibility/2006">
              <mc:Choice xmlns:v="urn:schemas-microsoft-com:vml" Requires="v">
                <p:oleObj spid="_x0000_s2147" name="Image" r:id="rId4" imgW="5739683" imgH="5041270" progId="">
                  <p:embed/>
                </p:oleObj>
              </mc:Choice>
              <mc:Fallback>
                <p:oleObj name="Image" r:id="rId4" imgW="5739683" imgH="504127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025" y="1535113"/>
                        <a:ext cx="4211482" cy="3169294"/>
                      </a:xfrm>
                      <a:prstGeom prst="rect">
                        <a:avLst/>
                      </a:prstGeom>
                      <a:noFill/>
                      <a:ln>
                        <a:noFill/>
                      </a:ln>
                      <a:effectLst/>
                      <a:extLst/>
                    </p:spPr>
                  </p:pic>
                </p:oleObj>
              </mc:Fallback>
            </mc:AlternateContent>
          </a:graphicData>
        </a:graphic>
      </p:graphicFrame>
      <p:sp>
        <p:nvSpPr>
          <p:cNvPr id="11" name="TextBox 7"/>
          <p:cNvSpPr txBox="1">
            <a:spLocks noChangeArrowheads="1"/>
          </p:cNvSpPr>
          <p:nvPr/>
        </p:nvSpPr>
        <p:spPr bwMode="auto">
          <a:xfrm>
            <a:off x="5851525" y="4945063"/>
            <a:ext cx="2544763" cy="276225"/>
          </a:xfrm>
          <a:prstGeom prst="rect">
            <a:avLst/>
          </a:prstGeom>
          <a:noFill/>
          <a:ln w="9525">
            <a:noFill/>
            <a:miter lim="800000"/>
            <a:headEnd/>
            <a:tailEnd/>
          </a:ln>
        </p:spPr>
        <p:txBody>
          <a:bodyPr wrap="none">
            <a:prstTxWarp prst="textNoShape">
              <a:avLst/>
            </a:prstTxWarp>
            <a:spAutoFit/>
          </a:bodyPr>
          <a:lstStyle/>
          <a:p>
            <a:r>
              <a:rPr lang="en-US" sz="1200"/>
              <a:t>Renewable energy consumption</a:t>
            </a:r>
          </a:p>
        </p:txBody>
      </p:sp>
      <p:sp>
        <p:nvSpPr>
          <p:cNvPr id="6" name="TextBox 5"/>
          <p:cNvSpPr txBox="1"/>
          <p:nvPr/>
        </p:nvSpPr>
        <p:spPr>
          <a:xfrm>
            <a:off x="959631" y="5506288"/>
            <a:ext cx="7600909" cy="830997"/>
          </a:xfrm>
          <a:prstGeom prst="rect">
            <a:avLst/>
          </a:prstGeom>
          <a:noFill/>
          <a:ln>
            <a:solidFill>
              <a:srgbClr val="FF0000"/>
            </a:solidFill>
          </a:ln>
        </p:spPr>
        <p:txBody>
          <a:bodyPr wrap="none" rtlCol="0">
            <a:spAutoFit/>
          </a:bodyPr>
          <a:lstStyle/>
          <a:p>
            <a:pPr algn="ctr"/>
            <a:r>
              <a:rPr lang="en-US" sz="2400" b="1" dirty="0" smtClean="0"/>
              <a:t>Represent wider body of computational and information </a:t>
            </a:r>
          </a:p>
          <a:p>
            <a:pPr algn="ctr"/>
            <a:r>
              <a:rPr lang="en-US" sz="2400" b="1" dirty="0" smtClean="0"/>
              <a:t>challenges of </a:t>
            </a:r>
            <a:r>
              <a:rPr lang="en-US" sz="2400" b="1" dirty="0">
                <a:solidFill>
                  <a:schemeClr val="tx2">
                    <a:lumMod val="60000"/>
                    <a:lumOff val="40000"/>
                  </a:schemeClr>
                </a:solidFill>
              </a:rPr>
              <a:t>c</a:t>
            </a:r>
            <a:r>
              <a:rPr lang="en-US" sz="2400" b="1" dirty="0" smtClean="0">
                <a:solidFill>
                  <a:schemeClr val="tx2">
                    <a:lumMod val="60000"/>
                    <a:lumOff val="40000"/>
                  </a:schemeClr>
                </a:solidFill>
              </a:rPr>
              <a:t>omplex physical systems</a:t>
            </a:r>
            <a:endParaRPr lang="en-US" sz="2400" b="1" dirty="0">
              <a:solidFill>
                <a:schemeClr val="tx2">
                  <a:lumMod val="60000"/>
                  <a:lumOff val="40000"/>
                </a:schemeClr>
              </a:solidFill>
            </a:endParaRPr>
          </a:p>
        </p:txBody>
      </p:sp>
    </p:spTree>
    <p:extLst>
      <p:ext uri="{BB962C8B-B14F-4D97-AF65-F5344CB8AC3E}">
        <p14:creationId xmlns:p14="http://schemas.microsoft.com/office/powerpoint/2010/main" val="570219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 Abstraction</a:t>
            </a:r>
            <a:endParaRPr lang="en-US" b="1" dirty="0"/>
          </a:p>
        </p:txBody>
      </p:sp>
      <p:sp>
        <p:nvSpPr>
          <p:cNvPr id="3" name="Content Placeholder 2"/>
          <p:cNvSpPr>
            <a:spLocks noGrp="1"/>
          </p:cNvSpPr>
          <p:nvPr>
            <p:ph idx="1"/>
          </p:nvPr>
        </p:nvSpPr>
        <p:spPr/>
        <p:txBody>
          <a:bodyPr/>
          <a:lstStyle/>
          <a:p>
            <a:r>
              <a:rPr lang="en-US" b="1" dirty="0">
                <a:solidFill>
                  <a:srgbClr val="FF0000"/>
                </a:solidFill>
              </a:rPr>
              <a:t>4</a:t>
            </a:r>
            <a:r>
              <a:rPr lang="en-US" b="1" dirty="0" smtClean="0">
                <a:solidFill>
                  <a:srgbClr val="FF0000"/>
                </a:solidFill>
              </a:rPr>
              <a:t> Types</a:t>
            </a:r>
          </a:p>
          <a:p>
            <a:pPr lvl="1"/>
            <a:r>
              <a:rPr lang="en-US" b="1" dirty="0" smtClean="0">
                <a:solidFill>
                  <a:schemeClr val="tx2">
                    <a:lumMod val="60000"/>
                    <a:lumOff val="40000"/>
                  </a:schemeClr>
                </a:solidFill>
              </a:rPr>
              <a:t>container, stream, ctrl, special</a:t>
            </a:r>
          </a:p>
          <a:p>
            <a:pPr marL="0" indent="0">
              <a:buNone/>
            </a:pPr>
            <a:endParaRPr lang="en-US" dirty="0"/>
          </a:p>
          <a:p>
            <a:r>
              <a:rPr lang="en-US" b="1" dirty="0" smtClean="0">
                <a:solidFill>
                  <a:srgbClr val="FF0000"/>
                </a:solidFill>
              </a:rPr>
              <a:t>Canonical container names</a:t>
            </a:r>
          </a:p>
          <a:p>
            <a:pPr lvl="1"/>
            <a:r>
              <a:rPr lang="en-US" b="1" dirty="0" smtClean="0"/>
              <a:t>/</a:t>
            </a:r>
            <a:r>
              <a:rPr lang="en-US" b="1" dirty="0" err="1" smtClean="0"/>
              <a:t>dev</a:t>
            </a:r>
            <a:r>
              <a:rPr lang="en-US" b="1" dirty="0" smtClean="0"/>
              <a:t>/ctrl</a:t>
            </a:r>
          </a:p>
          <a:p>
            <a:pPr lvl="1"/>
            <a:r>
              <a:rPr lang="en-US" b="1" dirty="0" smtClean="0"/>
              <a:t>/</a:t>
            </a:r>
            <a:r>
              <a:rPr lang="en-US" b="1" dirty="0" err="1" smtClean="0"/>
              <a:t>dev</a:t>
            </a:r>
            <a:r>
              <a:rPr lang="en-US" b="1" dirty="0" smtClean="0"/>
              <a:t>/</a:t>
            </a:r>
            <a:r>
              <a:rPr lang="en-US" b="1" dirty="0" err="1" smtClean="0"/>
              <a:t>strm</a:t>
            </a:r>
            <a:endParaRPr lang="en-US" b="1" dirty="0" smtClean="0"/>
          </a:p>
          <a:p>
            <a:pPr lvl="1"/>
            <a:r>
              <a:rPr lang="en-US" b="1" dirty="0" smtClean="0"/>
              <a:t>/</a:t>
            </a:r>
            <a:r>
              <a:rPr lang="en-US" b="1" dirty="0" err="1" smtClean="0"/>
              <a:t>proc</a:t>
            </a:r>
            <a:endParaRPr lang="en-US" b="1" dirty="0" smtClean="0"/>
          </a:p>
        </p:txBody>
      </p:sp>
    </p:spTree>
    <p:extLst>
      <p:ext uri="{BB962C8B-B14F-4D97-AF65-F5344CB8AC3E}">
        <p14:creationId xmlns:p14="http://schemas.microsoft.com/office/powerpoint/2010/main" val="17378266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Swipes Capture Links</a:t>
            </a:r>
            <a:endParaRPr lang="en-US" b="1" dirty="0"/>
          </a:p>
        </p:txBody>
      </p:sp>
      <p:pic>
        <p:nvPicPr>
          <p:cNvPr id="3" name="Picture 2" descr="Screen shot 2012-08-10 at 1.07.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53" y="1417638"/>
            <a:ext cx="8391795" cy="2226768"/>
          </a:xfrm>
          <a:prstGeom prst="rect">
            <a:avLst/>
          </a:prstGeom>
        </p:spPr>
      </p:pic>
      <p:sp>
        <p:nvSpPr>
          <p:cNvPr id="4" name="TextBox 3"/>
          <p:cNvSpPr txBox="1"/>
          <p:nvPr/>
        </p:nvSpPr>
        <p:spPr>
          <a:xfrm>
            <a:off x="228600" y="4623919"/>
            <a:ext cx="2821318" cy="369332"/>
          </a:xfrm>
          <a:prstGeom prst="rect">
            <a:avLst/>
          </a:prstGeom>
          <a:noFill/>
          <a:ln>
            <a:solidFill>
              <a:schemeClr val="tx1"/>
            </a:solidFill>
          </a:ln>
        </p:spPr>
        <p:txBody>
          <a:bodyPr wrap="none" rtlCol="0">
            <a:spAutoFit/>
          </a:bodyPr>
          <a:lstStyle/>
          <a:p>
            <a:r>
              <a:rPr lang="en-US" b="1" dirty="0" smtClean="0"/>
              <a:t>Update entity-relationships</a:t>
            </a:r>
            <a:endParaRPr lang="en-US" b="1" dirty="0"/>
          </a:p>
        </p:txBody>
      </p:sp>
      <p:sp>
        <p:nvSpPr>
          <p:cNvPr id="7" name="Oval 6"/>
          <p:cNvSpPr/>
          <p:nvPr/>
        </p:nvSpPr>
        <p:spPr>
          <a:xfrm>
            <a:off x="3657307" y="527882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65307" y="5260226"/>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9" name="Oval 8"/>
          <p:cNvSpPr/>
          <p:nvPr/>
        </p:nvSpPr>
        <p:spPr>
          <a:xfrm>
            <a:off x="3657307" y="6194252"/>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165307" y="6214334"/>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2" name="Straight Connector 11"/>
          <p:cNvCxnSpPr>
            <a:stCxn id="7" idx="4"/>
            <a:endCxn id="9" idx="0"/>
          </p:cNvCxnSpPr>
          <p:nvPr/>
        </p:nvCxnSpPr>
        <p:spPr>
          <a:xfrm>
            <a:off x="3866857" y="5672520"/>
            <a:ext cx="0" cy="521732"/>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6549327" y="4539158"/>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047233" y="4571999"/>
            <a:ext cx="1313180" cy="307777"/>
          </a:xfrm>
          <a:prstGeom prst="rect">
            <a:avLst/>
          </a:prstGeom>
          <a:noFill/>
        </p:spPr>
        <p:txBody>
          <a:bodyPr wrap="none" rtlCol="0">
            <a:spAutoFit/>
          </a:bodyPr>
          <a:lstStyle/>
          <a:p>
            <a:r>
              <a:rPr lang="en-US" sz="1400" dirty="0" smtClean="0"/>
              <a:t>{“</a:t>
            </a:r>
            <a:r>
              <a:rPr lang="en-US" sz="1400" dirty="0" err="1" smtClean="0"/>
              <a:t>type”:”item</a:t>
            </a:r>
            <a:r>
              <a:rPr lang="en-US" sz="1400" dirty="0" smtClean="0"/>
              <a:t>”}</a:t>
            </a:r>
            <a:endParaRPr lang="en-US" sz="1400" dirty="0"/>
          </a:p>
        </p:txBody>
      </p:sp>
      <p:sp>
        <p:nvSpPr>
          <p:cNvPr id="15" name="Oval 14"/>
          <p:cNvSpPr/>
          <p:nvPr/>
        </p:nvSpPr>
        <p:spPr>
          <a:xfrm>
            <a:off x="6549327" y="5454590"/>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035932" y="5540513"/>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17" name="Straight Connector 16"/>
          <p:cNvCxnSpPr>
            <a:stCxn id="13" idx="4"/>
            <a:endCxn id="15" idx="0"/>
          </p:cNvCxnSpPr>
          <p:nvPr/>
        </p:nvCxnSpPr>
        <p:spPr>
          <a:xfrm>
            <a:off x="6758877" y="4932858"/>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549327" y="6370022"/>
            <a:ext cx="419100" cy="393700"/>
          </a:xfrm>
          <a:prstGeom prst="ellipse">
            <a:avLst/>
          </a:prstGeom>
          <a:pattFill prst="pct5">
            <a:fgClr>
              <a:schemeClr val="tx1"/>
            </a:fgClr>
            <a:bgClr>
              <a:prstClr val="white"/>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035932" y="6434063"/>
            <a:ext cx="1492716" cy="307777"/>
          </a:xfrm>
          <a:prstGeom prst="rect">
            <a:avLst/>
          </a:prstGeom>
          <a:noFill/>
        </p:spPr>
        <p:txBody>
          <a:bodyPr wrap="none" rtlCol="0">
            <a:spAutoFit/>
          </a:bodyPr>
          <a:lstStyle/>
          <a:p>
            <a:r>
              <a:rPr lang="en-US" sz="1400" dirty="0" smtClean="0"/>
              <a:t>{“</a:t>
            </a:r>
            <a:r>
              <a:rPr lang="en-US" sz="1400" dirty="0" err="1" smtClean="0"/>
              <a:t>type”:”stream</a:t>
            </a:r>
            <a:r>
              <a:rPr lang="en-US" sz="1400" dirty="0" smtClean="0"/>
              <a:t>”}</a:t>
            </a:r>
            <a:endParaRPr lang="en-US" sz="1400" dirty="0"/>
          </a:p>
        </p:txBody>
      </p:sp>
      <p:cxnSp>
        <p:nvCxnSpPr>
          <p:cNvPr id="22" name="Straight Connector 21"/>
          <p:cNvCxnSpPr/>
          <p:nvPr/>
        </p:nvCxnSpPr>
        <p:spPr>
          <a:xfrm>
            <a:off x="6758877" y="5848290"/>
            <a:ext cx="0" cy="521732"/>
          </a:xfrm>
          <a:prstGeom prst="line">
            <a:avLst/>
          </a:prstGeom>
          <a:ln w="50800">
            <a:solidFill>
              <a:schemeClr val="tx1"/>
            </a:solidFill>
            <a:tailEnd type="none" w="lg" len="lg"/>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654759" y="5198941"/>
            <a:ext cx="2090484" cy="1327726"/>
            <a:chOff x="654759" y="5198941"/>
            <a:chExt cx="2090484" cy="1327726"/>
          </a:xfrm>
        </p:grpSpPr>
        <p:sp>
          <p:nvSpPr>
            <p:cNvPr id="39" name="Oval 38"/>
            <p:cNvSpPr/>
            <p:nvPr/>
          </p:nvSpPr>
          <p:spPr>
            <a:xfrm>
              <a:off x="654759" y="5217535"/>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162759" y="5198941"/>
              <a:ext cx="1582484" cy="307777"/>
            </a:xfrm>
            <a:prstGeom prst="rect">
              <a:avLst/>
            </a:prstGeom>
            <a:noFill/>
          </p:spPr>
          <p:txBody>
            <a:bodyPr wrap="none" rtlCol="0">
              <a:spAutoFit/>
            </a:bodyPr>
            <a:lstStyle/>
            <a:p>
              <a:r>
                <a:rPr lang="en-US" sz="1400" dirty="0" smtClean="0"/>
                <a:t>{“type”:</a:t>
              </a:r>
              <a:r>
                <a:rPr lang="en-US" sz="1400" dirty="0" smtClean="0"/>
                <a:t>”</a:t>
              </a:r>
              <a:r>
                <a:rPr lang="en-US" sz="1400" dirty="0" err="1" smtClean="0"/>
                <a:t>qr_code</a:t>
              </a:r>
              <a:r>
                <a:rPr lang="en-US" sz="1400" dirty="0" smtClean="0"/>
                <a:t>”</a:t>
              </a:r>
              <a:r>
                <a:rPr lang="en-US" sz="1400" dirty="0" smtClean="0"/>
                <a:t>}</a:t>
              </a:r>
              <a:endParaRPr lang="en-US" sz="1400" dirty="0"/>
            </a:p>
          </p:txBody>
        </p:sp>
        <p:sp>
          <p:nvSpPr>
            <p:cNvPr id="41" name="Oval 40"/>
            <p:cNvSpPr/>
            <p:nvPr/>
          </p:nvSpPr>
          <p:spPr>
            <a:xfrm>
              <a:off x="654759" y="6132967"/>
              <a:ext cx="419100" cy="39370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162759" y="6153049"/>
              <a:ext cx="1428596" cy="307777"/>
            </a:xfrm>
            <a:prstGeom prst="rect">
              <a:avLst/>
            </a:prstGeom>
            <a:noFill/>
          </p:spPr>
          <p:txBody>
            <a:bodyPr wrap="none" rtlCol="0">
              <a:spAutoFit/>
            </a:bodyPr>
            <a:lstStyle/>
            <a:p>
              <a:r>
                <a:rPr lang="en-US" sz="1400" dirty="0" smtClean="0"/>
                <a:t>{“</a:t>
              </a:r>
              <a:r>
                <a:rPr lang="en-US" sz="1400" dirty="0" err="1" smtClean="0"/>
                <a:t>type”:”meter</a:t>
              </a:r>
              <a:r>
                <a:rPr lang="en-US" sz="1400" dirty="0" smtClean="0"/>
                <a:t>”}</a:t>
              </a:r>
              <a:endParaRPr lang="en-US" sz="1400" dirty="0"/>
            </a:p>
          </p:txBody>
        </p:sp>
        <p:cxnSp>
          <p:nvCxnSpPr>
            <p:cNvPr id="43" name="Straight Connector 42"/>
            <p:cNvCxnSpPr>
              <a:stCxn id="39" idx="4"/>
              <a:endCxn id="41" idx="0"/>
            </p:cNvCxnSpPr>
            <p:nvPr/>
          </p:nvCxnSpPr>
          <p:spPr>
            <a:xfrm>
              <a:off x="864309" y="5611235"/>
              <a:ext cx="0" cy="521732"/>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2463685" y="3892827"/>
            <a:ext cx="1210588" cy="646331"/>
          </a:xfrm>
          <a:prstGeom prst="rect">
            <a:avLst/>
          </a:prstGeom>
          <a:noFill/>
          <a:ln>
            <a:solidFill>
              <a:schemeClr val="tx1"/>
            </a:solidFill>
          </a:ln>
        </p:spPr>
        <p:txBody>
          <a:bodyPr wrap="none" rtlCol="0">
            <a:spAutoFit/>
          </a:bodyPr>
          <a:lstStyle/>
          <a:p>
            <a:r>
              <a:rPr lang="en-US" b="1" dirty="0" smtClean="0"/>
              <a:t>/</a:t>
            </a:r>
            <a:r>
              <a:rPr lang="en-US" b="1" dirty="0" err="1" smtClean="0"/>
              <a:t>qrc</a:t>
            </a:r>
            <a:endParaRPr lang="en-US" b="1" dirty="0" smtClean="0"/>
          </a:p>
          <a:p>
            <a:r>
              <a:rPr lang="en-US" b="1" dirty="0" smtClean="0"/>
              <a:t>/inventory</a:t>
            </a:r>
            <a:endParaRPr lang="en-US" b="1" dirty="0"/>
          </a:p>
        </p:txBody>
      </p:sp>
      <p:sp>
        <p:nvSpPr>
          <p:cNvPr id="46" name="TextBox 45"/>
          <p:cNvSpPr txBox="1"/>
          <p:nvPr/>
        </p:nvSpPr>
        <p:spPr>
          <a:xfrm>
            <a:off x="5296653" y="3895443"/>
            <a:ext cx="1210588" cy="646331"/>
          </a:xfrm>
          <a:prstGeom prst="rect">
            <a:avLst/>
          </a:prstGeom>
          <a:noFill/>
          <a:ln>
            <a:solidFill>
              <a:schemeClr val="tx1"/>
            </a:solidFill>
          </a:ln>
        </p:spPr>
        <p:txBody>
          <a:bodyPr wrap="none" rtlCol="0">
            <a:spAutoFit/>
          </a:bodyPr>
          <a:lstStyle/>
          <a:p>
            <a:r>
              <a:rPr lang="en-US" b="1" dirty="0" smtClean="0"/>
              <a:t>/spaces</a:t>
            </a:r>
          </a:p>
          <a:p>
            <a:r>
              <a:rPr lang="en-US" b="1" dirty="0" smtClean="0"/>
              <a:t>/inventory</a:t>
            </a:r>
          </a:p>
        </p:txBody>
      </p:sp>
    </p:spTree>
    <p:extLst>
      <p:ext uri="{BB962C8B-B14F-4D97-AF65-F5344CB8AC3E}">
        <p14:creationId xmlns:p14="http://schemas.microsoft.com/office/powerpoint/2010/main" val="16757224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13" grpId="0" animBg="1"/>
      <p:bldP spid="14" grpId="0"/>
      <p:bldP spid="15" grpId="0" animBg="1"/>
      <p:bldP spid="16" grpId="0"/>
      <p:bldP spid="18" grpId="0" animBg="1"/>
      <p:bldP spid="19" grpId="0"/>
      <p:bldP spid="45" grpId="0" animBg="1"/>
      <p:bldP spid="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t>Stream Resampling</a:t>
            </a:r>
            <a:endParaRPr lang="en-US" b="1" dirty="0"/>
          </a:p>
        </p:txBody>
      </p:sp>
      <p:sp>
        <p:nvSpPr>
          <p:cNvPr id="21" name="Rounded Rectangle 20"/>
          <p:cNvSpPr/>
          <p:nvPr/>
        </p:nvSpPr>
        <p:spPr>
          <a:xfrm>
            <a:off x="1939012" y="1519917"/>
            <a:ext cx="2260079" cy="1456612"/>
          </a:xfrm>
          <a:prstGeom prst="roundRect">
            <a:avLst/>
          </a:prstGeom>
          <a:solidFill>
            <a:schemeClr val="bg1">
              <a:lumMod val="75000"/>
            </a:schemeClr>
          </a:solidFill>
          <a:ln>
            <a:solidFill>
              <a:schemeClr val="bg2">
                <a:alpha val="10000"/>
              </a:schemeClr>
            </a:solidFill>
          </a:ln>
        </p:spPr>
        <p:style>
          <a:lnRef idx="1">
            <a:schemeClr val="accent1"/>
          </a:lnRef>
          <a:fillRef idx="3">
            <a:schemeClr val="accent1"/>
          </a:fillRef>
          <a:effectRef idx="2">
            <a:schemeClr val="accent1"/>
          </a:effectRef>
          <a:fontRef idx="minor">
            <a:schemeClr val="lt1"/>
          </a:fontRef>
        </p:style>
        <p:txBody>
          <a:bodyPr lIns="72726" tIns="36363" rIns="72726" bIns="36363" spcCol="0" rtlCol="0" anchor="ctr"/>
          <a:lstStyle/>
          <a:p>
            <a:pPr algn="ctr"/>
            <a:endParaRPr lang="en-US"/>
          </a:p>
        </p:txBody>
      </p:sp>
      <p:cxnSp>
        <p:nvCxnSpPr>
          <p:cNvPr id="6" name="Straight Connector 5"/>
          <p:cNvCxnSpPr/>
          <p:nvPr/>
        </p:nvCxnSpPr>
        <p:spPr>
          <a:xfrm>
            <a:off x="1237450"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52987" y="2463242"/>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87734"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03271" y="2462289"/>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900026"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15563"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677996"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93533" y="2466261"/>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28280"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43817" y="2465307"/>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40572"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756109" y="2468330"/>
            <a:ext cx="0" cy="263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37458" y="2976529"/>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3591" y="2458937"/>
            <a:ext cx="263867" cy="350435"/>
          </a:xfrm>
          <a:prstGeom prst="rect">
            <a:avLst/>
          </a:prstGeom>
          <a:noFill/>
        </p:spPr>
        <p:txBody>
          <a:bodyPr wrap="none" lIns="72726" tIns="36363" rIns="72726" bIns="36363" rtlCol="0">
            <a:spAutoFit/>
          </a:bodyPr>
          <a:lstStyle/>
          <a:p>
            <a:r>
              <a:rPr lang="en-US" dirty="0" smtClean="0"/>
              <a:t>1</a:t>
            </a:r>
            <a:endParaRPr lang="en-US" dirty="0"/>
          </a:p>
        </p:txBody>
      </p:sp>
      <p:cxnSp>
        <p:nvCxnSpPr>
          <p:cNvPr id="26" name="Straight Connector 25"/>
          <p:cNvCxnSpPr/>
          <p:nvPr/>
        </p:nvCxnSpPr>
        <p:spPr>
          <a:xfrm>
            <a:off x="1426028"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841565" y="1878885"/>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276312"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91849" y="1877932"/>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088604"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504141"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866574"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82111" y="1881904"/>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716858"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32395" y="1880950"/>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529150"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944687" y="1883973"/>
            <a:ext cx="0" cy="263164"/>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831539" y="2975714"/>
            <a:ext cx="51140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73591" y="1851285"/>
            <a:ext cx="263867" cy="350435"/>
          </a:xfrm>
          <a:prstGeom prst="rect">
            <a:avLst/>
          </a:prstGeom>
          <a:noFill/>
        </p:spPr>
        <p:txBody>
          <a:bodyPr wrap="none" lIns="72726" tIns="36363" rIns="72726" bIns="36363" rtlCol="0">
            <a:spAutoFit/>
          </a:bodyPr>
          <a:lstStyle/>
          <a:p>
            <a:r>
              <a:rPr lang="en-US" dirty="0"/>
              <a:t>2</a:t>
            </a:r>
          </a:p>
        </p:txBody>
      </p:sp>
      <p:sp>
        <p:nvSpPr>
          <p:cNvPr id="41" name="TextBox 40"/>
          <p:cNvSpPr txBox="1"/>
          <p:nvPr/>
        </p:nvSpPr>
        <p:spPr>
          <a:xfrm>
            <a:off x="5953154" y="2766970"/>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43" name="TextBox 42"/>
          <p:cNvSpPr txBox="1"/>
          <p:nvPr/>
        </p:nvSpPr>
        <p:spPr>
          <a:xfrm rot="16200000">
            <a:off x="-263842" y="2139962"/>
            <a:ext cx="820547" cy="350435"/>
          </a:xfrm>
          <a:prstGeom prst="rect">
            <a:avLst/>
          </a:prstGeom>
          <a:noFill/>
        </p:spPr>
        <p:txBody>
          <a:bodyPr wrap="none" lIns="72726" tIns="36363" rIns="72726" bIns="36363" rtlCol="0">
            <a:spAutoFit/>
          </a:bodyPr>
          <a:lstStyle/>
          <a:p>
            <a:r>
              <a:rPr lang="en-US" dirty="0" smtClean="0"/>
              <a:t>Stream</a:t>
            </a:r>
            <a:endParaRPr lang="en-US" dirty="0"/>
          </a:p>
        </p:txBody>
      </p:sp>
      <p:sp>
        <p:nvSpPr>
          <p:cNvPr id="44" name="Left Brace 43"/>
          <p:cNvSpPr/>
          <p:nvPr/>
        </p:nvSpPr>
        <p:spPr>
          <a:xfrm rot="16200000">
            <a:off x="2928434" y="2223523"/>
            <a:ext cx="320340" cy="2208994"/>
          </a:xfrm>
          <a:prstGeom prst="leftBrace">
            <a:avLst>
              <a:gd name="adj1" fmla="val 8333"/>
              <a:gd name="adj2" fmla="val 48361"/>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p:cNvSpPr txBox="1"/>
          <p:nvPr/>
        </p:nvSpPr>
        <p:spPr>
          <a:xfrm>
            <a:off x="2900026" y="3488190"/>
            <a:ext cx="300082" cy="369332"/>
          </a:xfrm>
          <a:prstGeom prst="rect">
            <a:avLst/>
          </a:prstGeom>
          <a:noFill/>
        </p:spPr>
        <p:txBody>
          <a:bodyPr wrap="none" rtlCol="0">
            <a:spAutoFit/>
          </a:bodyPr>
          <a:lstStyle/>
          <a:p>
            <a:r>
              <a:rPr lang="en-US" b="1" dirty="0" smtClean="0"/>
              <a:t>T</a:t>
            </a:r>
            <a:endParaRPr lang="en-US" b="1" dirty="0"/>
          </a:p>
        </p:txBody>
      </p:sp>
      <p:sp>
        <p:nvSpPr>
          <p:cNvPr id="47" name="TextBox 46"/>
          <p:cNvSpPr txBox="1">
            <a:spLocks noChangeArrowheads="1"/>
          </p:cNvSpPr>
          <p:nvPr/>
        </p:nvSpPr>
        <p:spPr bwMode="auto">
          <a:xfrm>
            <a:off x="4528280" y="3168910"/>
            <a:ext cx="4490374" cy="212365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kern="1200" dirty="0">
                <a:latin typeface="Monaco" charset="0"/>
                <a:cs typeface="Monaco" charset="0"/>
              </a:rPr>
              <a:t>{</a:t>
            </a:r>
          </a:p>
          <a:p>
            <a:r>
              <a:rPr lang="en-US" sz="1100" kern="1200" dirty="0">
                <a:latin typeface="Monaco" charset="0"/>
                <a:cs typeface="Monaco" charset="0"/>
              </a:rPr>
              <a:t>        "operation"</a:t>
            </a:r>
            <a:r>
              <a:rPr lang="en-US" sz="1100" kern="1200" dirty="0" smtClean="0">
                <a:latin typeface="Monaco" charset="0"/>
                <a:cs typeface="Monaco" charset="0"/>
              </a:rPr>
              <a:t>:”create_process"</a:t>
            </a:r>
            <a:r>
              <a:rPr lang="en-US" sz="1100" kern="1200" dirty="0">
                <a:latin typeface="Monaco" charset="0"/>
                <a:cs typeface="Monaco" charset="0"/>
              </a:rPr>
              <a:t>,</a:t>
            </a:r>
          </a:p>
          <a:p>
            <a:r>
              <a:rPr lang="en-US" sz="1100" kern="1200" dirty="0">
                <a:latin typeface="Monaco" charset="0"/>
                <a:cs typeface="Monaco" charset="0"/>
              </a:rPr>
              <a:t>        "name"</a:t>
            </a:r>
            <a:r>
              <a:rPr lang="en-US" sz="1100" kern="1200" dirty="0" smtClean="0">
                <a:latin typeface="Monaco" charset="0"/>
                <a:cs typeface="Monaco" charset="0"/>
              </a:rPr>
              <a:t>:”</a:t>
            </a:r>
            <a:r>
              <a:rPr lang="en-US" sz="1100" kern="1200" dirty="0" err="1" smtClean="0">
                <a:latin typeface="Monaco" charset="0"/>
                <a:cs typeface="Monaco" charset="0"/>
              </a:rPr>
              <a:t>loadcurve</a:t>
            </a:r>
            <a:r>
              <a:rPr lang="en-US" sz="1100" kern="1200" dirty="0" smtClean="0">
                <a:latin typeface="Monaco" charset="0"/>
                <a:cs typeface="Monaco" charset="0"/>
              </a:rPr>
              <a:t>"</a:t>
            </a:r>
            <a:r>
              <a:rPr lang="en-US" sz="1100" kern="1200" dirty="0">
                <a:latin typeface="Monaco" charset="0"/>
                <a:cs typeface="Monaco" charset="0"/>
              </a:rPr>
              <a:t>,</a:t>
            </a:r>
          </a:p>
          <a:p>
            <a:r>
              <a:rPr lang="en-US" sz="1100" kern="1200" dirty="0">
                <a:latin typeface="Monaco" charset="0"/>
                <a:cs typeface="Monaco" charset="0"/>
              </a:rPr>
              <a:t>        "script":{</a:t>
            </a:r>
          </a:p>
          <a:p>
            <a:r>
              <a:rPr lang="en-US" sz="1100" kern="1200" dirty="0">
                <a:latin typeface="Monaco" charset="0"/>
                <a:cs typeface="Monaco" charset="0"/>
              </a:rPr>
              <a:t>                "winsize"</a:t>
            </a:r>
            <a:r>
              <a:rPr lang="en-US" sz="1100" kern="1200" dirty="0" smtClean="0">
                <a:latin typeface="Monaco" charset="0"/>
                <a:cs typeface="Monaco" charset="0"/>
              </a:rPr>
              <a:t>:12,</a:t>
            </a:r>
            <a:endParaRPr lang="en-US" sz="1100" kern="1200" dirty="0">
              <a:latin typeface="Monaco" charset="0"/>
              <a:cs typeface="Monaco" charset="0"/>
            </a:endParaRPr>
          </a:p>
          <a:p>
            <a:r>
              <a:rPr lang="en-US" sz="1100" kern="1200" dirty="0">
                <a:latin typeface="Monaco" charset="0"/>
                <a:cs typeface="Monaco" charset="0"/>
              </a:rPr>
              <a:t>                "</a:t>
            </a:r>
            <a:r>
              <a:rPr lang="en-US" sz="1100" kern="1200" dirty="0" err="1">
                <a:latin typeface="Monaco" charset="0"/>
                <a:cs typeface="Monaco" charset="0"/>
              </a:rPr>
              <a:t>materialize"</a:t>
            </a:r>
            <a:r>
              <a:rPr lang="en-US" sz="1100" kern="1200" dirty="0" err="1" smtClean="0">
                <a:latin typeface="Monaco" charset="0"/>
                <a:cs typeface="Monaco" charset="0"/>
              </a:rPr>
              <a:t>:true</a:t>
            </a:r>
            <a:r>
              <a:rPr lang="en-US" sz="1100" kern="12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timeout”:</a:t>
            </a:r>
            <a:r>
              <a:rPr lang="en-US" sz="1100" b="1" dirty="0" err="1" smtClean="0">
                <a:latin typeface="Monaco" charset="0"/>
                <a:cs typeface="Monaco" charset="0"/>
              </a:rPr>
              <a:t>T</a:t>
            </a:r>
            <a:r>
              <a:rPr lang="en-US" sz="1100" b="1"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"func":"function</a:t>
            </a:r>
            <a:r>
              <a:rPr lang="en-US" sz="1100" kern="1200" dirty="0" smtClean="0">
                <a:latin typeface="Monaco" charset="0"/>
                <a:cs typeface="Monaco" charset="0"/>
              </a:rPr>
              <a:t>(buffer, state)</a:t>
            </a:r>
            <a:r>
              <a:rPr lang="en-US" sz="1100" kern="1200" dirty="0">
                <a:latin typeface="Monaco" charset="0"/>
                <a:cs typeface="Monaco" charset="0"/>
              </a:rPr>
              <a:t>{</a:t>
            </a:r>
          </a:p>
          <a:p>
            <a:r>
              <a:rPr lang="en-US" sz="1100" kern="1200" dirty="0">
                <a:latin typeface="Monaco" charset="0"/>
                <a:cs typeface="Monaco" charset="0"/>
              </a:rPr>
              <a:t>                        </a:t>
            </a:r>
            <a:r>
              <a:rPr lang="en-US" sz="1100" kern="1200" dirty="0" smtClean="0">
                <a:latin typeface="Monaco" charset="0"/>
                <a:cs typeface="Monaco" charset="0"/>
              </a:rPr>
              <a:t>...</a:t>
            </a:r>
            <a:endParaRPr lang="en-US" sz="1100" kern="1200" dirty="0">
              <a:latin typeface="Monaco" charset="0"/>
              <a:cs typeface="Monaco" charset="0"/>
            </a:endParaRPr>
          </a:p>
          <a:p>
            <a:r>
              <a:rPr lang="en-US" sz="1100" kern="1200" dirty="0">
                <a:latin typeface="Monaco" charset="0"/>
                <a:cs typeface="Monaco" charset="0"/>
              </a:rPr>
              <a:t>                }"</a:t>
            </a:r>
          </a:p>
          <a:p>
            <a:r>
              <a:rPr lang="en-US" sz="1100" kern="1200" dirty="0">
                <a:latin typeface="Monaco" charset="0"/>
                <a:cs typeface="Monaco" charset="0"/>
              </a:rPr>
              <a:t>        }</a:t>
            </a:r>
          </a:p>
          <a:p>
            <a:r>
              <a:rPr lang="en-US" sz="1100" kern="1200" dirty="0">
                <a:latin typeface="Monaco" charset="0"/>
                <a:cs typeface="Monaco" charset="0"/>
              </a:rPr>
              <a:t>}</a:t>
            </a:r>
          </a:p>
        </p:txBody>
      </p:sp>
      <p:cxnSp>
        <p:nvCxnSpPr>
          <p:cNvPr id="48" name="Straight Arrow Connector 47"/>
          <p:cNvCxnSpPr/>
          <p:nvPr/>
        </p:nvCxnSpPr>
        <p:spPr>
          <a:xfrm>
            <a:off x="640853" y="6479218"/>
            <a:ext cx="346046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40853" y="4727277"/>
            <a:ext cx="0" cy="17519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841565" y="6483391"/>
            <a:ext cx="611580" cy="350435"/>
          </a:xfrm>
          <a:prstGeom prst="rect">
            <a:avLst/>
          </a:prstGeom>
          <a:noFill/>
        </p:spPr>
        <p:txBody>
          <a:bodyPr wrap="none" lIns="72726" tIns="36363" rIns="72726" bIns="36363" rtlCol="0">
            <a:spAutoFit/>
          </a:bodyPr>
          <a:lstStyle/>
          <a:p>
            <a:r>
              <a:rPr lang="en-US" dirty="0" smtClean="0"/>
              <a:t>Time</a:t>
            </a:r>
            <a:endParaRPr lang="en-US" dirty="0"/>
          </a:p>
        </p:txBody>
      </p:sp>
      <p:sp>
        <p:nvSpPr>
          <p:cNvPr id="53" name="TextBox 52"/>
          <p:cNvSpPr txBox="1"/>
          <p:nvPr/>
        </p:nvSpPr>
        <p:spPr>
          <a:xfrm rot="16200000">
            <a:off x="59615" y="5456109"/>
            <a:ext cx="677517" cy="350435"/>
          </a:xfrm>
          <a:prstGeom prst="rect">
            <a:avLst/>
          </a:prstGeom>
          <a:noFill/>
        </p:spPr>
        <p:txBody>
          <a:bodyPr wrap="none" lIns="72726" tIns="36363" rIns="72726" bIns="36363" rtlCol="0">
            <a:spAutoFit/>
          </a:bodyPr>
          <a:lstStyle/>
          <a:p>
            <a:r>
              <a:rPr lang="en-US" dirty="0" smtClean="0"/>
              <a:t>Value</a:t>
            </a:r>
            <a:endParaRPr lang="en-US" dirty="0"/>
          </a:p>
        </p:txBody>
      </p:sp>
      <p:sp>
        <p:nvSpPr>
          <p:cNvPr id="54" name="Multiply 53"/>
          <p:cNvSpPr/>
          <p:nvPr/>
        </p:nvSpPr>
        <p:spPr>
          <a:xfrm>
            <a:off x="984514" y="589953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54"/>
          <p:cNvSpPr/>
          <p:nvPr/>
        </p:nvSpPr>
        <p:spPr>
          <a:xfrm>
            <a:off x="1593316"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56"/>
          <p:cNvSpPr/>
          <p:nvPr/>
        </p:nvSpPr>
        <p:spPr>
          <a:xfrm>
            <a:off x="2174978" y="54906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89181" y="5114365"/>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2931768" y="6100246"/>
            <a:ext cx="202668" cy="141099"/>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93836" y="6137838"/>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810228" y="588839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896863" y="6056113"/>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365901" y="4791274"/>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69411" y="5538710"/>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333873" y="5189061"/>
            <a:ext cx="87244" cy="1035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a:off x="830703" y="5247439"/>
            <a:ext cx="527260" cy="9121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1376022" y="5203755"/>
            <a:ext cx="562990" cy="8670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1970298" y="4834933"/>
            <a:ext cx="407348" cy="12648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2417724" y="4834933"/>
            <a:ext cx="444327" cy="10971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2896246" y="5614119"/>
            <a:ext cx="384716" cy="3130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5" idx="0"/>
            <a:endCxn id="54" idx="1"/>
          </p:cNvCxnSpPr>
          <p:nvPr/>
        </p:nvCxnSpPr>
        <p:spPr>
          <a:xfrm flipH="1">
            <a:off x="1138506" y="5524534"/>
            <a:ext cx="503486" cy="40888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7" idx="3"/>
          </p:cNvCxnSpPr>
          <p:nvPr/>
        </p:nvCxnSpPr>
        <p:spPr>
          <a:xfrm flipH="1" flipV="1">
            <a:off x="1657517" y="5524534"/>
            <a:ext cx="566137" cy="73323"/>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9" idx="0"/>
            <a:endCxn id="58" idx="2"/>
          </p:cNvCxnSpPr>
          <p:nvPr/>
        </p:nvCxnSpPr>
        <p:spPr>
          <a:xfrm flipH="1" flipV="1">
            <a:off x="2643173" y="5221576"/>
            <a:ext cx="337271" cy="912558"/>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88480" y="5203755"/>
            <a:ext cx="265223" cy="362779"/>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0" name="Plus 99"/>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Plus 100"/>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Plus 101"/>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Plus 102"/>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Plus 103"/>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Plus 104"/>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Plus 105"/>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Plus 106"/>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Plus 107"/>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Plus 108"/>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Plus 109"/>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Plus 110"/>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5017131" y="5718125"/>
            <a:ext cx="3669669" cy="523220"/>
          </a:xfrm>
          <a:prstGeom prst="rect">
            <a:avLst/>
          </a:prstGeom>
          <a:noFill/>
        </p:spPr>
        <p:txBody>
          <a:bodyPr wrap="none" rtlCol="0">
            <a:spAutoFit/>
          </a:bodyPr>
          <a:lstStyle/>
          <a:p>
            <a:r>
              <a:rPr lang="en-US" sz="2800" dirty="0" smtClean="0"/>
              <a:t>s</a:t>
            </a:r>
            <a:r>
              <a:rPr lang="en-US" sz="2800" baseline="-25000" dirty="0"/>
              <a:t>3</a:t>
            </a:r>
            <a:r>
              <a:rPr lang="en-US" sz="2800" dirty="0" smtClean="0"/>
              <a:t>(</a:t>
            </a:r>
            <a:r>
              <a:rPr lang="en-US" sz="2800" dirty="0" err="1" smtClean="0"/>
              <a:t>t</a:t>
            </a:r>
            <a:r>
              <a:rPr lang="en-US" sz="2800" baseline="-25000" dirty="0" err="1" smtClean="0"/>
              <a:t>i</a:t>
            </a:r>
            <a:r>
              <a:rPr lang="en-US" sz="2800" dirty="0" smtClean="0"/>
              <a:t>)=sum(s</a:t>
            </a:r>
            <a:r>
              <a:rPr lang="en-US" sz="2800" baseline="-25000" dirty="0" smtClean="0"/>
              <a:t>1</a:t>
            </a:r>
            <a:r>
              <a:rPr lang="en-US" sz="2800" dirty="0" smtClean="0"/>
              <a:t>(</a:t>
            </a:r>
            <a:r>
              <a:rPr lang="en-US" sz="2800" dirty="0" err="1" smtClean="0"/>
              <a:t>t</a:t>
            </a:r>
            <a:r>
              <a:rPr lang="en-US" sz="2800" baseline="-25000" dirty="0" err="1" smtClean="0"/>
              <a:t>i</a:t>
            </a:r>
            <a:r>
              <a:rPr lang="en-US" sz="2800" dirty="0" smtClean="0"/>
              <a:t>), s</a:t>
            </a:r>
            <a:r>
              <a:rPr lang="en-US" sz="2800" baseline="-25000" dirty="0"/>
              <a:t>2</a:t>
            </a:r>
            <a:r>
              <a:rPr lang="en-US" sz="2800" dirty="0" smtClean="0"/>
              <a:t>(</a:t>
            </a:r>
            <a:r>
              <a:rPr lang="en-US" sz="2800" dirty="0" err="1" smtClean="0"/>
              <a:t>t</a:t>
            </a:r>
            <a:r>
              <a:rPr lang="en-US" sz="2800" baseline="-25000" dirty="0" err="1" smtClean="0"/>
              <a:t>i</a:t>
            </a:r>
            <a:r>
              <a:rPr lang="en-US" sz="2800" dirty="0" smtClean="0"/>
              <a:t>),…)</a:t>
            </a:r>
            <a:endParaRPr lang="en-US" sz="2800" dirty="0"/>
          </a:p>
        </p:txBody>
      </p:sp>
      <p:sp>
        <p:nvSpPr>
          <p:cNvPr id="117" name="Plus 116"/>
          <p:cNvSpPr/>
          <p:nvPr/>
        </p:nvSpPr>
        <p:spPr>
          <a:xfrm>
            <a:off x="976090" y="5475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Plus 117"/>
          <p:cNvSpPr/>
          <p:nvPr/>
        </p:nvSpPr>
        <p:spPr>
          <a:xfrm>
            <a:off x="1279689" y="4715074"/>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Plus 118"/>
          <p:cNvSpPr/>
          <p:nvPr/>
        </p:nvSpPr>
        <p:spPr>
          <a:xfrm>
            <a:off x="1598866" y="529256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Plus 119"/>
          <p:cNvSpPr/>
          <p:nvPr/>
        </p:nvSpPr>
        <p:spPr>
          <a:xfrm>
            <a:off x="1905833" y="50083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Plus 120"/>
          <p:cNvSpPr/>
          <p:nvPr/>
        </p:nvSpPr>
        <p:spPr>
          <a:xfrm>
            <a:off x="2198038" y="44592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Plus 121"/>
          <p:cNvSpPr/>
          <p:nvPr/>
        </p:nvSpPr>
        <p:spPr>
          <a:xfrm>
            <a:off x="2332634" y="419886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Plus 122"/>
          <p:cNvSpPr/>
          <p:nvPr/>
        </p:nvSpPr>
        <p:spPr>
          <a:xfrm>
            <a:off x="2553703" y="48559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Plus 123"/>
          <p:cNvSpPr/>
          <p:nvPr/>
        </p:nvSpPr>
        <p:spPr>
          <a:xfrm>
            <a:off x="2774421" y="5160728"/>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Plus 124"/>
          <p:cNvSpPr/>
          <p:nvPr/>
        </p:nvSpPr>
        <p:spPr>
          <a:xfrm>
            <a:off x="1128490" y="562761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Plus 125"/>
          <p:cNvSpPr/>
          <p:nvPr/>
        </p:nvSpPr>
        <p:spPr>
          <a:xfrm>
            <a:off x="2930968" y="4894781"/>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Plus 126"/>
          <p:cNvSpPr/>
          <p:nvPr/>
        </p:nvSpPr>
        <p:spPr>
          <a:xfrm>
            <a:off x="3237289" y="5069176"/>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Plus 127"/>
          <p:cNvSpPr/>
          <p:nvPr/>
        </p:nvSpPr>
        <p:spPr>
          <a:xfrm>
            <a:off x="724533" y="5693050"/>
            <a:ext cx="156547" cy="152400"/>
          </a:xfrm>
          <a:prstGeom prst="mathPlus">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H="1">
            <a:off x="833594" y="5580673"/>
            <a:ext cx="194034" cy="161841"/>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17" idx="0"/>
            <a:endCxn id="125" idx="2"/>
          </p:cNvCxnSpPr>
          <p:nvPr/>
        </p:nvCxnSpPr>
        <p:spPr>
          <a:xfrm>
            <a:off x="1111887" y="5551410"/>
            <a:ext cx="37353" cy="15240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8" idx="3"/>
            <a:endCxn id="125" idx="3"/>
          </p:cNvCxnSpPr>
          <p:nvPr/>
        </p:nvCxnSpPr>
        <p:spPr>
          <a:xfrm flipH="1">
            <a:off x="1206764" y="4735275"/>
            <a:ext cx="151199" cy="912536"/>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18" idx="3"/>
            <a:endCxn id="119" idx="2"/>
          </p:cNvCxnSpPr>
          <p:nvPr/>
        </p:nvCxnSpPr>
        <p:spPr>
          <a:xfrm>
            <a:off x="1357963" y="4735275"/>
            <a:ext cx="261653" cy="633493"/>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a:off x="1677140" y="5087055"/>
            <a:ext cx="306967" cy="28424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21" idx="3"/>
          </p:cNvCxnSpPr>
          <p:nvPr/>
        </p:nvCxnSpPr>
        <p:spPr>
          <a:xfrm flipH="1">
            <a:off x="2024212" y="4479411"/>
            <a:ext cx="252100" cy="53575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22" idx="0"/>
            <a:endCxn id="121" idx="3"/>
          </p:cNvCxnSpPr>
          <p:nvPr/>
        </p:nvCxnSpPr>
        <p:spPr>
          <a:xfrm flipH="1">
            <a:off x="2276312" y="4275060"/>
            <a:ext cx="192119" cy="204351"/>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3" idx="3"/>
            <a:endCxn id="122" idx="3"/>
          </p:cNvCxnSpPr>
          <p:nvPr/>
        </p:nvCxnSpPr>
        <p:spPr>
          <a:xfrm flipH="1" flipV="1">
            <a:off x="2410908" y="4219061"/>
            <a:ext cx="221069" cy="65706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24" idx="0"/>
            <a:endCxn id="123" idx="0"/>
          </p:cNvCxnSpPr>
          <p:nvPr/>
        </p:nvCxnSpPr>
        <p:spPr>
          <a:xfrm flipH="1" flipV="1">
            <a:off x="2689500" y="4932128"/>
            <a:ext cx="220718" cy="30480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24" idx="2"/>
            <a:endCxn id="126" idx="1"/>
          </p:cNvCxnSpPr>
          <p:nvPr/>
        </p:nvCxnSpPr>
        <p:spPr>
          <a:xfrm flipV="1">
            <a:off x="2795171" y="5026980"/>
            <a:ext cx="214071" cy="20994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27" idx="1"/>
            <a:endCxn id="126" idx="1"/>
          </p:cNvCxnSpPr>
          <p:nvPr/>
        </p:nvCxnSpPr>
        <p:spPr>
          <a:xfrm flipH="1" flipV="1">
            <a:off x="3009242" y="5026980"/>
            <a:ext cx="306321" cy="174395"/>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296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2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2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2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2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2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3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32"/>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3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3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3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3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37"/>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38"/>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P spid="39" grpId="0"/>
      <p:bldP spid="44" grpId="0" animBg="1"/>
      <p:bldP spid="45" grpId="0"/>
      <p:bldP spid="47"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6" grpId="0"/>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Process Management Through FS</a:t>
            </a:r>
            <a:endParaRPr lang="en-US" b="1" dirty="0"/>
          </a:p>
        </p:txBody>
      </p:sp>
      <p:sp>
        <p:nvSpPr>
          <p:cNvPr id="4" name="TextBox 3"/>
          <p:cNvSpPr txBox="1">
            <a:spLocks noChangeArrowheads="1"/>
          </p:cNvSpPr>
          <p:nvPr/>
        </p:nvSpPr>
        <p:spPr bwMode="auto">
          <a:xfrm>
            <a:off x="4653626" y="46386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a:t>
            </a:r>
            <a:r>
              <a:rPr lang="en-US" sz="1100" dirty="0" err="1" smtClean="0">
                <a:latin typeface="Monaco" charset="0"/>
                <a:cs typeface="Monaco" charset="0"/>
              </a:rPr>
              <a:t>pubid</a:t>
            </a:r>
            <a:r>
              <a:rPr lang="en-US" sz="1100" dirty="0" smtClean="0">
                <a:latin typeface="Monaco" charset="0"/>
                <a:cs typeface="Monaco" charset="0"/>
              </a:rPr>
              <a:t>": "85e23cce-2378-4c85-9395-09be857e40ff",</a:t>
            </a:r>
          </a:p>
          <a:p>
            <a:r>
              <a:rPr lang="en-US" sz="1100" dirty="0" smtClean="0">
                <a:latin typeface="Monaco" charset="0"/>
                <a:cs typeface="Monaco" charset="0"/>
              </a:rPr>
              <a:t>    "head": {</a:t>
            </a:r>
          </a:p>
          <a:p>
            <a:r>
              <a:rPr lang="en-US" sz="1100" dirty="0" smtClean="0">
                <a:latin typeface="Monaco" charset="0"/>
                <a:cs typeface="Monaco" charset="0"/>
              </a:rPr>
              <a:t>        "value": 3271.6666672825813,</a:t>
            </a:r>
          </a:p>
          <a:p>
            <a:r>
              <a:rPr lang="en-US" sz="1100" dirty="0" smtClean="0">
                <a:latin typeface="Monaco" charset="0"/>
                <a:cs typeface="Monaco" charset="0"/>
              </a:rPr>
              <a:t>        "</a:t>
            </a:r>
            <a:r>
              <a:rPr lang="en-US" sz="1100" dirty="0" err="1" smtClean="0">
                <a:latin typeface="Monaco" charset="0"/>
                <a:cs typeface="Monaco" charset="0"/>
              </a:rPr>
              <a:t>ts</a:t>
            </a:r>
            <a:r>
              <a:rPr lang="en-US" sz="1100" dirty="0" smtClean="0">
                <a:latin typeface="Monaco" charset="0"/>
                <a:cs typeface="Monaco" charset="0"/>
              </a:rPr>
              <a:t>": 1345573470</a:t>
            </a:r>
          </a:p>
          <a:p>
            <a:r>
              <a:rPr lang="en-US" sz="1100" dirty="0" smtClean="0">
                <a:latin typeface="Monaco" charset="0"/>
                <a:cs typeface="Monaco" charset="0"/>
              </a:rPr>
              <a:t>    },</a:t>
            </a:r>
          </a:p>
          <a:p>
            <a:r>
              <a:rPr lang="en-US" sz="1100" dirty="0" smtClean="0">
                <a:latin typeface="Monaco" charset="0"/>
                <a:cs typeface="Monaco" charset="0"/>
              </a:rPr>
              <a:t>    "properties": {}</a:t>
            </a:r>
          </a:p>
          <a:p>
            <a:r>
              <a:rPr lang="en-US" sz="1100" dirty="0" smtClean="0">
                <a:latin typeface="Monaco" charset="0"/>
                <a:cs typeface="Monaco" charset="0"/>
              </a:rPr>
              <a:t>}</a:t>
            </a:r>
            <a:endParaRPr lang="en-US" sz="1100" kern="1200" dirty="0">
              <a:latin typeface="Monaco" charset="0"/>
              <a:cs typeface="Monaco" charset="0"/>
            </a:endParaRPr>
          </a:p>
        </p:txBody>
      </p:sp>
      <p:sp>
        <p:nvSpPr>
          <p:cNvPr id="5" name="TextBox 4"/>
          <p:cNvSpPr txBox="1"/>
          <p:nvPr/>
        </p:nvSpPr>
        <p:spPr>
          <a:xfrm flipH="1">
            <a:off x="4653626" y="4099653"/>
            <a:ext cx="1630682" cy="369332"/>
          </a:xfrm>
          <a:prstGeom prst="rect">
            <a:avLst/>
          </a:prstGeom>
          <a:noFill/>
          <a:ln>
            <a:solidFill>
              <a:schemeClr val="tx1"/>
            </a:solidFill>
          </a:ln>
        </p:spPr>
        <p:txBody>
          <a:bodyPr wrap="square" rtlCol="0">
            <a:spAutoFit/>
          </a:bodyPr>
          <a:lstStyle/>
          <a:p>
            <a:r>
              <a:rPr lang="en-US" dirty="0" smtClean="0"/>
              <a:t>/sub/1b524cb/</a:t>
            </a:r>
            <a:endParaRPr lang="en-US" dirty="0"/>
          </a:p>
        </p:txBody>
      </p:sp>
      <p:sp>
        <p:nvSpPr>
          <p:cNvPr id="8" name="TextBox 7"/>
          <p:cNvSpPr txBox="1"/>
          <p:nvPr/>
        </p:nvSpPr>
        <p:spPr>
          <a:xfrm>
            <a:off x="53707" y="1488004"/>
            <a:ext cx="1800493" cy="369332"/>
          </a:xfrm>
          <a:prstGeom prst="rect">
            <a:avLst/>
          </a:prstGeom>
          <a:noFill/>
          <a:ln>
            <a:solidFill>
              <a:schemeClr val="tx1"/>
            </a:solidFill>
          </a:ln>
        </p:spPr>
        <p:txBody>
          <a:bodyPr wrap="none" rtlCol="0">
            <a:spAutoFit/>
          </a:bodyPr>
          <a:lstStyle/>
          <a:p>
            <a:r>
              <a:rPr lang="en-US" dirty="0" smtClean="0"/>
              <a:t>/proc/</a:t>
            </a:r>
            <a:r>
              <a:rPr lang="en-US" dirty="0" err="1" smtClean="0"/>
              <a:t>loadcurve</a:t>
            </a:r>
            <a:r>
              <a:rPr lang="en-US" dirty="0" smtClean="0"/>
              <a:t>/</a:t>
            </a:r>
            <a:endParaRPr lang="en-US" dirty="0"/>
          </a:p>
        </p:txBody>
      </p:sp>
      <p:sp>
        <p:nvSpPr>
          <p:cNvPr id="9" name="TextBox 8"/>
          <p:cNvSpPr txBox="1">
            <a:spLocks noChangeArrowheads="1"/>
          </p:cNvSpPr>
          <p:nvPr/>
        </p:nvSpPr>
        <p:spPr bwMode="auto">
          <a:xfrm>
            <a:off x="53707" y="1928996"/>
            <a:ext cx="4490374" cy="44935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smtClean="0">
                <a:latin typeface="Monaco" charset="0"/>
                <a:cs typeface="Monaco" charset="0"/>
              </a:rPr>
              <a:t>{</a:t>
            </a:r>
          </a:p>
          <a:p>
            <a:r>
              <a:rPr lang="en-US" sz="1100" dirty="0" smtClean="0">
                <a:latin typeface="Monaco" charset="0"/>
                <a:cs typeface="Monaco" charset="0"/>
              </a:rPr>
              <a:t>    "status": "success",</a:t>
            </a:r>
          </a:p>
          <a:p>
            <a:r>
              <a:rPr lang="en-US" sz="1100" dirty="0" smtClean="0">
                <a:latin typeface="Monaco" charset="0"/>
                <a:cs typeface="Monaco" charset="0"/>
              </a:rPr>
              <a:t>    "type": "PROCESS_CODE",</a:t>
            </a:r>
          </a:p>
          <a:p>
            <a:r>
              <a:rPr lang="en-US" sz="1100" dirty="0" smtClean="0">
                <a:latin typeface="Monaco" charset="0"/>
                <a:cs typeface="Monaco" charset="0"/>
              </a:rPr>
              <a:t>    "properties": {</a:t>
            </a:r>
          </a:p>
          <a:p>
            <a:r>
              <a:rPr lang="en-US" sz="1100" dirty="0" smtClean="0">
                <a:latin typeface="Monaco" charset="0"/>
                <a:cs typeface="Monaco" charset="0"/>
              </a:rPr>
              <a:t>        "operation": "</a:t>
            </a:r>
            <a:r>
              <a:rPr lang="en-US" sz="1100" dirty="0" err="1" smtClean="0">
                <a:latin typeface="Monaco" charset="0"/>
                <a:cs typeface="Monaco" charset="0"/>
              </a:rPr>
              <a:t>save_proc</a:t>
            </a:r>
            <a:r>
              <a:rPr lang="en-US" sz="1100" dirty="0" smtClean="0">
                <a:latin typeface="Monaco" charset="0"/>
                <a:cs typeface="Monaco" charset="0"/>
              </a:rPr>
              <a:t>",</a:t>
            </a:r>
          </a:p>
          <a:p>
            <a:r>
              <a:rPr lang="en-US" sz="1100" dirty="0" smtClean="0">
                <a:latin typeface="Monaco" charset="0"/>
                <a:cs typeface="Monaco" charset="0"/>
              </a:rPr>
              <a:t>        "name": "</a:t>
            </a:r>
            <a:r>
              <a:rPr lang="en-US" sz="1100" dirty="0" err="1" smtClean="0">
                <a:latin typeface="Monaco" charset="0"/>
                <a:cs typeface="Monaco" charset="0"/>
              </a:rPr>
              <a:t>slope_intercept_tester</a:t>
            </a:r>
            <a:r>
              <a:rPr lang="en-US" sz="1100" dirty="0" smtClean="0">
                <a:latin typeface="Monaco" charset="0"/>
                <a:cs typeface="Monaco" charset="0"/>
              </a:rPr>
              <a:t>",</a:t>
            </a:r>
          </a:p>
          <a:p>
            <a:r>
              <a:rPr lang="en-US" sz="1100" dirty="0" smtClean="0">
                <a:latin typeface="Monaco" charset="0"/>
                <a:cs typeface="Monaco" charset="0"/>
              </a:rPr>
              <a:t>        "script": {</a:t>
            </a:r>
          </a:p>
          <a:p>
            <a:r>
              <a:rPr lang="en-US" sz="1100" dirty="0" smtClean="0">
                <a:latin typeface="Monaco" charset="0"/>
                <a:cs typeface="Monaco" charset="0"/>
              </a:rPr>
              <a:t>            "</a:t>
            </a:r>
            <a:r>
              <a:rPr lang="en-US" sz="1100" dirty="0" err="1" smtClean="0">
                <a:latin typeface="Monaco" charset="0"/>
                <a:cs typeface="Monaco" charset="0"/>
              </a:rPr>
              <a:t>winsize</a:t>
            </a:r>
            <a:r>
              <a:rPr lang="en-US" sz="1100" dirty="0" smtClean="0">
                <a:latin typeface="Monaco" charset="0"/>
                <a:cs typeface="Monaco" charset="0"/>
              </a:rPr>
              <a:t>": 10,</a:t>
            </a:r>
          </a:p>
          <a:p>
            <a:r>
              <a:rPr lang="en-US" sz="1100" dirty="0" smtClean="0">
                <a:latin typeface="Monaco" charset="0"/>
                <a:cs typeface="Monaco" charset="0"/>
              </a:rPr>
              <a:t>            "materialize": "true",</a:t>
            </a:r>
          </a:p>
          <a:p>
            <a:r>
              <a:rPr lang="en-US" sz="1100" dirty="0" smtClean="0">
                <a:latin typeface="Monaco" charset="0"/>
                <a:cs typeface="Monaco" charset="0"/>
              </a:rPr>
              <a:t>            "timeout": 80000,</a:t>
            </a:r>
          </a:p>
          <a:p>
            <a:r>
              <a:rPr lang="en-US" sz="1100" dirty="0" smtClean="0">
                <a:latin typeface="Monaco" charset="0"/>
                <a:cs typeface="Monaco" charset="0"/>
              </a:rPr>
              <a:t>            "func": ”</a:t>
            </a:r>
          </a:p>
          <a:p>
            <a:r>
              <a:rPr lang="en-US" sz="1100" dirty="0">
                <a:latin typeface="Monaco" charset="0"/>
                <a:cs typeface="Monaco" charset="0"/>
              </a:rPr>
              <a:t>	</a:t>
            </a:r>
            <a:r>
              <a:rPr lang="en-US" sz="1100" dirty="0" smtClean="0">
                <a:latin typeface="Monaco" charset="0"/>
                <a:cs typeface="Monaco" charset="0"/>
              </a:rPr>
              <a:t>		function(buffer, state){</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loadcurve.push</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':cleaned			     [</a:t>
            </a:r>
            <a:r>
              <a:rPr lang="en-US" sz="1100" dirty="0" err="1" smtClean="0">
                <a:latin typeface="Monaco" charset="0"/>
                <a:cs typeface="Monaco" charset="0"/>
              </a:rPr>
              <a:t>thissubid</a:t>
            </a:r>
            <a:r>
              <a:rPr lang="en-US" sz="1100" dirty="0" smtClean="0">
                <a:latin typeface="Monaco" charset="0"/>
                <a:cs typeface="Monaco" charset="0"/>
              </a:rPr>
              <a:t>][</a:t>
            </a:r>
            <a:r>
              <a:rPr lang="en-US" sz="1100" dirty="0" err="1" smtClean="0">
                <a:latin typeface="Monaco" charset="0"/>
                <a:cs typeface="Monaco" charset="0"/>
              </a:rPr>
              <a:t>ts_idx</a:t>
            </a:r>
            <a:r>
              <a:rPr lang="en-US" sz="1100" dirty="0" smtClean="0">
                <a:latin typeface="Monaco" charset="0"/>
                <a:cs typeface="Monaco" charset="0"/>
              </a:rPr>
              <a:t>].</a:t>
            </a:r>
            <a:r>
              <a:rPr lang="en-US" sz="1100" dirty="0" err="1" smtClean="0">
                <a:latin typeface="Monaco" charset="0"/>
                <a:cs typeface="Monaco" charset="0"/>
              </a:rPr>
              <a:t>ts</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value':sum</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 .</a:t>
            </a:r>
          </a:p>
          <a:p>
            <a:r>
              <a:rPr lang="en-US" sz="1100" dirty="0">
                <a:latin typeface="Monaco" charset="0"/>
                <a:cs typeface="Monaco" charset="0"/>
              </a:rPr>
              <a:t>	</a:t>
            </a:r>
            <a:r>
              <a:rPr lang="en-US" sz="1100" dirty="0" smtClean="0">
                <a:latin typeface="Monaco" charset="0"/>
                <a:cs typeface="Monaco" charset="0"/>
              </a:rPr>
              <a:t>		</a:t>
            </a:r>
            <a:r>
              <a:rPr lang="en-US" sz="1100" dirty="0" err="1" smtClean="0">
                <a:latin typeface="Monaco" charset="0"/>
                <a:cs typeface="Monaco" charset="0"/>
              </a:rPr>
              <a:t>outObj.data</a:t>
            </a:r>
            <a:r>
              <a:rPr lang="en-US" sz="1100" dirty="0" smtClean="0">
                <a:latin typeface="Monaco" charset="0"/>
                <a:cs typeface="Monaco" charset="0"/>
              </a:rPr>
              <a:t> = </a:t>
            </a:r>
            <a:r>
              <a:rPr lang="en-US" sz="1100" dirty="0" err="1" smtClean="0">
                <a:latin typeface="Monaco" charset="0"/>
                <a:cs typeface="Monaco" charset="0"/>
              </a:rPr>
              <a:t>loadcurve</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return </a:t>
            </a:r>
            <a:r>
              <a:rPr lang="en-US" sz="1100" dirty="0" err="1" smtClean="0">
                <a:latin typeface="Monaco" charset="0"/>
                <a:cs typeface="Monaco" charset="0"/>
              </a:rPr>
              <a:t>outObj</a:t>
            </a:r>
            <a:r>
              <a:rPr lang="en-US" sz="1100" dirty="0" smtClean="0">
                <a:latin typeface="Monaco" charset="0"/>
                <a:cs typeface="Monaco" charset="0"/>
              </a:rPr>
              <a:t>;</a:t>
            </a:r>
          </a:p>
          <a:p>
            <a:r>
              <a:rPr lang="en-US" sz="1100" dirty="0">
                <a:latin typeface="Monaco" charset="0"/>
                <a:cs typeface="Monaco" charset="0"/>
              </a:rPr>
              <a:t>	</a:t>
            </a:r>
            <a:r>
              <a:rPr lang="en-US" sz="1100" dirty="0" smtClean="0">
                <a:latin typeface="Monaco" charset="0"/>
                <a:cs typeface="Monaco" charset="0"/>
              </a:rPr>
              <a:t>		} "</a:t>
            </a:r>
          </a:p>
          <a:p>
            <a:r>
              <a:rPr lang="en-US" sz="1100" dirty="0" smtClean="0">
                <a:latin typeface="Monaco" charset="0"/>
                <a:cs typeface="Monaco" charset="0"/>
              </a:rPr>
              <a:t>        }</a:t>
            </a:r>
          </a:p>
          <a:p>
            <a:r>
              <a:rPr lang="en-US" sz="1100" dirty="0" smtClean="0">
                <a:latin typeface="Monaco" charset="0"/>
                <a:cs typeface="Monaco" charset="0"/>
              </a:rPr>
              <a:t>    },</a:t>
            </a:r>
          </a:p>
          <a:p>
            <a:r>
              <a:rPr lang="en-US" sz="1100" dirty="0" smtClean="0">
                <a:latin typeface="Monaco" charset="0"/>
                <a:cs typeface="Monaco" charset="0"/>
              </a:rPr>
              <a:t>    "children": [</a:t>
            </a:r>
          </a:p>
          <a:p>
            <a:r>
              <a:rPr lang="en-US" sz="1100" dirty="0" smtClean="0">
                <a:latin typeface="Monaco" charset="0"/>
                <a:cs typeface="Monaco" charset="0"/>
              </a:rPr>
              <a:t>        "eda76b7a3b23"</a:t>
            </a:r>
          </a:p>
          <a:p>
            <a:r>
              <a:rPr lang="en-US" sz="1100" dirty="0" smtClean="0">
                <a:latin typeface="Monaco" charset="0"/>
                <a:cs typeface="Monaco" charset="0"/>
              </a:rPr>
              <a:t>    ]</a:t>
            </a:r>
          </a:p>
          <a:p>
            <a:r>
              <a:rPr lang="en-US" sz="1100" dirty="0" smtClean="0">
                <a:latin typeface="Monaco" charset="0"/>
                <a:cs typeface="Monaco" charset="0"/>
              </a:rPr>
              <a:t>}</a:t>
            </a:r>
            <a:endParaRPr lang="en-US" sz="1100" kern="1200" dirty="0">
              <a:latin typeface="Monaco" charset="0"/>
              <a:cs typeface="Monaco" charset="0"/>
            </a:endParaRPr>
          </a:p>
        </p:txBody>
      </p:sp>
      <p:sp>
        <p:nvSpPr>
          <p:cNvPr id="6" name="TextBox 5"/>
          <p:cNvSpPr txBox="1"/>
          <p:nvPr/>
        </p:nvSpPr>
        <p:spPr>
          <a:xfrm flipH="1">
            <a:off x="4653626" y="1648564"/>
            <a:ext cx="3325940" cy="369332"/>
          </a:xfrm>
          <a:prstGeom prst="rect">
            <a:avLst/>
          </a:prstGeom>
          <a:noFill/>
          <a:ln>
            <a:solidFill>
              <a:schemeClr val="tx1"/>
            </a:solidFill>
          </a:ln>
        </p:spPr>
        <p:txBody>
          <a:bodyPr wrap="square" rtlCol="0">
            <a:spAutoFit/>
          </a:bodyPr>
          <a:lstStyle/>
          <a:p>
            <a:r>
              <a:rPr lang="en-US" dirty="0" smtClean="0"/>
              <a:t>/proc/</a:t>
            </a:r>
            <a:r>
              <a:rPr lang="en-US" dirty="0" err="1" smtClean="0"/>
              <a:t>loadcurve</a:t>
            </a:r>
            <a:r>
              <a:rPr lang="en-US" dirty="0" smtClean="0"/>
              <a:t>/eda76b7a3b23/</a:t>
            </a:r>
            <a:endParaRPr lang="en-US" dirty="0"/>
          </a:p>
        </p:txBody>
      </p:sp>
      <p:sp>
        <p:nvSpPr>
          <p:cNvPr id="11" name="TextBox 10"/>
          <p:cNvSpPr txBox="1">
            <a:spLocks noChangeArrowheads="1"/>
          </p:cNvSpPr>
          <p:nvPr/>
        </p:nvSpPr>
        <p:spPr bwMode="auto">
          <a:xfrm>
            <a:off x="4653626" y="2073231"/>
            <a:ext cx="4490374" cy="17851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100" dirty="0">
                <a:latin typeface="Monaco" charset="0"/>
                <a:cs typeface="Monaco" charset="0"/>
              </a:rPr>
              <a:t>{</a:t>
            </a:r>
          </a:p>
          <a:p>
            <a:r>
              <a:rPr lang="en-US" sz="1100" dirty="0">
                <a:latin typeface="Monaco" charset="0"/>
                <a:cs typeface="Monaco" charset="0"/>
              </a:rPr>
              <a:t>    "status": "success",</a:t>
            </a:r>
          </a:p>
          <a:p>
            <a:r>
              <a:rPr lang="en-US" sz="1100" dirty="0">
                <a:latin typeface="Monaco" charset="0"/>
                <a:cs typeface="Monaco" charset="0"/>
              </a:rPr>
              <a:t>    "</a:t>
            </a:r>
            <a:r>
              <a:rPr lang="en-US" sz="1100" dirty="0" err="1">
                <a:latin typeface="Monaco" charset="0"/>
                <a:cs typeface="Monaco" charset="0"/>
              </a:rPr>
              <a:t>pubid</a:t>
            </a:r>
            <a:r>
              <a:rPr lang="en-US" sz="1100" dirty="0">
                <a:latin typeface="Monaco" charset="0"/>
                <a:cs typeface="Monaco" charset="0"/>
              </a:rPr>
              <a:t>": "85e23cce-2378-4c85-9395-09be857e40ff",</a:t>
            </a:r>
          </a:p>
          <a:p>
            <a:r>
              <a:rPr lang="en-US" sz="1100" dirty="0">
                <a:latin typeface="Monaco" charset="0"/>
                <a:cs typeface="Monaco" charset="0"/>
              </a:rPr>
              <a:t>    "head": {</a:t>
            </a:r>
          </a:p>
          <a:p>
            <a:r>
              <a:rPr lang="en-US" sz="1100" dirty="0">
                <a:latin typeface="Monaco" charset="0"/>
                <a:cs typeface="Monaco" charset="0"/>
              </a:rPr>
              <a:t>        "value": 3271.6666672825813,</a:t>
            </a:r>
          </a:p>
          <a:p>
            <a:r>
              <a:rPr lang="en-US" sz="1100" dirty="0">
                <a:latin typeface="Monaco" charset="0"/>
                <a:cs typeface="Monaco" charset="0"/>
              </a:rPr>
              <a:t>        "</a:t>
            </a:r>
            <a:r>
              <a:rPr lang="en-US" sz="1100" dirty="0" err="1">
                <a:latin typeface="Monaco" charset="0"/>
                <a:cs typeface="Monaco" charset="0"/>
              </a:rPr>
              <a:t>ts</a:t>
            </a:r>
            <a:r>
              <a:rPr lang="en-US" sz="1100" dirty="0">
                <a:latin typeface="Monaco" charset="0"/>
                <a:cs typeface="Monaco" charset="0"/>
              </a:rPr>
              <a:t>": 1345573470</a:t>
            </a:r>
          </a:p>
          <a:p>
            <a:r>
              <a:rPr lang="en-US" sz="1100" dirty="0">
                <a:latin typeface="Monaco" charset="0"/>
                <a:cs typeface="Monaco" charset="0"/>
              </a:rPr>
              <a:t>    },</a:t>
            </a:r>
          </a:p>
          <a:p>
            <a:r>
              <a:rPr lang="en-US" sz="1100" dirty="0">
                <a:latin typeface="Monaco" charset="0"/>
                <a:cs typeface="Monaco" charset="0"/>
              </a:rPr>
              <a:t>    "properties": {}</a:t>
            </a:r>
          </a:p>
          <a:p>
            <a:r>
              <a:rPr lang="en-US" sz="1100" dirty="0">
                <a:latin typeface="Monaco" charset="0"/>
                <a:cs typeface="Monaco" charset="0"/>
              </a:rPr>
              <a:t>}</a:t>
            </a:r>
            <a:endParaRPr lang="en-US" sz="1100" kern="1200" dirty="0">
              <a:latin typeface="Monaco" charset="0"/>
              <a:cs typeface="Monaco" charset="0"/>
            </a:endParaRPr>
          </a:p>
        </p:txBody>
      </p:sp>
    </p:spTree>
    <p:extLst>
      <p:ext uri="{BB962C8B-B14F-4D97-AF65-F5344CB8AC3E}">
        <p14:creationId xmlns:p14="http://schemas.microsoft.com/office/powerpoint/2010/main" val="42339286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6"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Collection &amp; Live Aggregation</a:t>
            </a:r>
            <a:endParaRPr lang="en-US" b="1" dirty="0"/>
          </a:p>
        </p:txBody>
      </p:sp>
      <p:pic>
        <p:nvPicPr>
          <p:cNvPr id="5" name="Picture 4" descr="msfsv2scree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0" y="2410747"/>
            <a:ext cx="4246706" cy="2789214"/>
          </a:xfrm>
          <a:prstGeom prst="rect">
            <a:avLst/>
          </a:prstGeom>
        </p:spPr>
      </p:pic>
      <p:pic>
        <p:nvPicPr>
          <p:cNvPr id="8" name="Picture 7" descr="Screen shot 2013-06-28 at 6.4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863" y="2410748"/>
            <a:ext cx="4588121" cy="2789214"/>
          </a:xfrm>
          <a:prstGeom prst="rect">
            <a:avLst/>
          </a:prstGeom>
        </p:spPr>
      </p:pic>
    </p:spTree>
    <p:extLst>
      <p:ext uri="{BB962C8B-B14F-4D97-AF65-F5344CB8AC3E}">
        <p14:creationId xmlns:p14="http://schemas.microsoft.com/office/powerpoint/2010/main" val="17080752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Live Statistics On Building Inventory</a:t>
            </a:r>
            <a:endParaRPr lang="en-US" b="1" dirty="0"/>
          </a:p>
        </p:txBody>
      </p:sp>
      <p:sp>
        <p:nvSpPr>
          <p:cNvPr id="7" name="Content Placeholder 6"/>
          <p:cNvSpPr>
            <a:spLocks noGrp="1"/>
          </p:cNvSpPr>
          <p:nvPr>
            <p:ph sz="half" idx="2"/>
          </p:nvPr>
        </p:nvSpPr>
        <p:spPr>
          <a:xfrm>
            <a:off x="457199" y="1594444"/>
            <a:ext cx="3340843" cy="4291491"/>
          </a:xfrm>
        </p:spPr>
        <p:txBody>
          <a:bodyPr>
            <a:normAutofit/>
          </a:bodyPr>
          <a:lstStyle/>
          <a:p>
            <a:r>
              <a:rPr lang="en-US" dirty="0" smtClean="0"/>
              <a:t>SDH deployment</a:t>
            </a:r>
          </a:p>
          <a:p>
            <a:r>
              <a:rPr lang="en-US" dirty="0" smtClean="0"/>
              <a:t>Registered and classified</a:t>
            </a:r>
          </a:p>
          <a:p>
            <a:pPr lvl="1"/>
            <a:r>
              <a:rPr lang="en-US" dirty="0" smtClean="0"/>
              <a:t>20 meters</a:t>
            </a:r>
          </a:p>
          <a:p>
            <a:pPr lvl="1"/>
            <a:r>
              <a:rPr lang="en-US" dirty="0" smtClean="0"/>
              <a:t>371 loads</a:t>
            </a:r>
          </a:p>
          <a:p>
            <a:pPr lvl="1"/>
            <a:r>
              <a:rPr lang="en-US" dirty="0" smtClean="0"/>
              <a:t>139 rooms</a:t>
            </a:r>
          </a:p>
          <a:p>
            <a:pPr lvl="1"/>
            <a:r>
              <a:rPr lang="en-US" dirty="0" smtClean="0"/>
              <a:t>7 floors</a:t>
            </a:r>
          </a:p>
        </p:txBody>
      </p:sp>
      <p:pic>
        <p:nvPicPr>
          <p:cNvPr id="5" name="Picture 4" descr="Macintosh HD:Users:jortiz:Desktop:Screen shot 2012-03-08 at 10.52.48 AM.png"/>
          <p:cNvPicPr/>
          <p:nvPr/>
        </p:nvPicPr>
        <p:blipFill>
          <a:blip r:embed="rId2">
            <a:extLst>
              <a:ext uri="{28A0092B-C50C-407E-A947-70E740481C1C}">
                <a14:useLocalDpi xmlns:a14="http://schemas.microsoft.com/office/drawing/2010/main" val="0"/>
              </a:ext>
            </a:extLst>
          </a:blip>
          <a:srcRect/>
          <a:stretch>
            <a:fillRect/>
          </a:stretch>
        </p:blipFill>
        <p:spPr bwMode="auto">
          <a:xfrm>
            <a:off x="4090960" y="1757894"/>
            <a:ext cx="2765261" cy="1672907"/>
          </a:xfrm>
          <a:prstGeom prst="rect">
            <a:avLst/>
          </a:prstGeom>
          <a:noFill/>
          <a:ln>
            <a:noFill/>
          </a:ln>
        </p:spPr>
      </p:pic>
      <p:pic>
        <p:nvPicPr>
          <p:cNvPr id="6" name="Picture 5"/>
          <p:cNvPicPr>
            <a:picLocks noChangeAspect="1"/>
          </p:cNvPicPr>
          <p:nvPr/>
        </p:nvPicPr>
        <p:blipFill>
          <a:blip r:embed="rId3"/>
          <a:stretch>
            <a:fillRect/>
          </a:stretch>
        </p:blipFill>
        <p:spPr>
          <a:xfrm>
            <a:off x="787401" y="4457225"/>
            <a:ext cx="2610362" cy="2268408"/>
          </a:xfrm>
          <a:prstGeom prst="rect">
            <a:avLst/>
          </a:prstGeom>
        </p:spPr>
      </p:pic>
      <p:pic>
        <p:nvPicPr>
          <p:cNvPr id="3" name="Picture 2" descr="Screen shot 2013-03-19 at 11.50.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60" y="3430801"/>
            <a:ext cx="4692092" cy="2812385"/>
          </a:xfrm>
          <a:prstGeom prst="rect">
            <a:avLst/>
          </a:prstGeom>
        </p:spPr>
      </p:pic>
    </p:spTree>
    <p:extLst>
      <p:ext uri="{BB962C8B-B14F-4D97-AF65-F5344CB8AC3E}">
        <p14:creationId xmlns:p14="http://schemas.microsoft.com/office/powerpoint/2010/main" val="12312296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Solutions</a:t>
            </a:r>
            <a:endParaRPr lang="en-US" b="1" dirty="0"/>
          </a:p>
        </p:txBody>
      </p:sp>
      <p:sp>
        <p:nvSpPr>
          <p:cNvPr id="3" name="Content Placeholder 2"/>
          <p:cNvSpPr>
            <a:spLocks noGrp="1"/>
          </p:cNvSpPr>
          <p:nvPr>
            <p:ph idx="1"/>
          </p:nvPr>
        </p:nvSpPr>
        <p:spPr>
          <a:xfrm>
            <a:off x="457199" y="1600200"/>
            <a:ext cx="8489447" cy="4525963"/>
          </a:xfrm>
        </p:spPr>
        <p:txBody>
          <a:bodyPr>
            <a:normAutofit/>
          </a:bodyPr>
          <a:lstStyle/>
          <a:p>
            <a:endParaRPr lang="en-US" dirty="0" smtClean="0"/>
          </a:p>
          <a:p>
            <a:r>
              <a:rPr lang="en-US" dirty="0" smtClean="0"/>
              <a:t>Systemic view through </a:t>
            </a:r>
            <a:r>
              <a:rPr lang="en-US" b="1" i="1" dirty="0" smtClean="0">
                <a:solidFill>
                  <a:schemeClr val="tx2">
                    <a:lumMod val="60000"/>
                    <a:lumOff val="40000"/>
                  </a:schemeClr>
                </a:solidFill>
              </a:rPr>
              <a:t>OS Abstractions</a:t>
            </a:r>
          </a:p>
          <a:p>
            <a:pPr lvl="1"/>
            <a:r>
              <a:rPr lang="en-US" dirty="0" smtClean="0"/>
              <a:t>Focus </a:t>
            </a:r>
            <a:r>
              <a:rPr lang="en-US" dirty="0"/>
              <a:t>on </a:t>
            </a:r>
            <a:r>
              <a:rPr lang="en-US" b="1" dirty="0"/>
              <a:t>driver</a:t>
            </a:r>
            <a:r>
              <a:rPr lang="en-US" dirty="0"/>
              <a:t> interface, </a:t>
            </a:r>
            <a:r>
              <a:rPr lang="en-US" b="1" dirty="0" err="1"/>
              <a:t>filesystem</a:t>
            </a:r>
            <a:r>
              <a:rPr lang="en-US" dirty="0"/>
              <a:t> </a:t>
            </a:r>
            <a:r>
              <a:rPr lang="en-US" dirty="0" smtClean="0"/>
              <a:t>abstraction</a:t>
            </a:r>
            <a:endParaRPr lang="en-US" b="1" i="1" dirty="0" smtClean="0">
              <a:solidFill>
                <a:schemeClr val="tx2">
                  <a:lumMod val="60000"/>
                  <a:lumOff val="40000"/>
                </a:schemeClr>
              </a:solidFill>
            </a:endParaRPr>
          </a:p>
          <a:p>
            <a:pPr marL="0" indent="0">
              <a:buNone/>
            </a:pPr>
            <a:endParaRPr lang="en-US" dirty="0" smtClean="0"/>
          </a:p>
          <a:p>
            <a:endParaRPr lang="en-US" dirty="0"/>
          </a:p>
          <a:p>
            <a:r>
              <a:rPr lang="en-US" dirty="0"/>
              <a:t>Continuous</a:t>
            </a:r>
            <a:r>
              <a:rPr lang="en-US" b="1" dirty="0">
                <a:solidFill>
                  <a:schemeClr val="tx2">
                    <a:lumMod val="60000"/>
                    <a:lumOff val="40000"/>
                  </a:schemeClr>
                </a:solidFill>
              </a:rPr>
              <a:t> </a:t>
            </a:r>
            <a:r>
              <a:rPr lang="en-US" b="1" i="1" dirty="0">
                <a:solidFill>
                  <a:schemeClr val="tx2">
                    <a:lumMod val="60000"/>
                    <a:lumOff val="40000"/>
                  </a:schemeClr>
                </a:solidFill>
              </a:rPr>
              <a:t>verification</a:t>
            </a:r>
            <a:r>
              <a:rPr lang="en-US" dirty="0">
                <a:solidFill>
                  <a:schemeClr val="tx2">
                    <a:lumMod val="60000"/>
                    <a:lumOff val="40000"/>
                  </a:schemeClr>
                </a:solidFill>
              </a:rPr>
              <a:t> </a:t>
            </a:r>
            <a:r>
              <a:rPr lang="en-US" dirty="0" smtClean="0"/>
              <a:t>of </a:t>
            </a:r>
            <a:r>
              <a:rPr lang="en-US" dirty="0"/>
              <a:t>physical relationships</a:t>
            </a:r>
          </a:p>
          <a:p>
            <a:pPr lvl="1"/>
            <a:r>
              <a:rPr lang="en-US" dirty="0"/>
              <a:t>Office re-arranged, walls </a:t>
            </a:r>
            <a:r>
              <a:rPr lang="en-US" dirty="0" smtClean="0"/>
              <a:t>moved</a:t>
            </a:r>
            <a:endParaRPr lang="en-US" dirty="0"/>
          </a:p>
        </p:txBody>
      </p:sp>
      <p:sp>
        <p:nvSpPr>
          <p:cNvPr id="4" name="Rectangle 3"/>
          <p:cNvSpPr/>
          <p:nvPr/>
        </p:nvSpPr>
        <p:spPr>
          <a:xfrm>
            <a:off x="457199" y="1973763"/>
            <a:ext cx="8569533" cy="1737312"/>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323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3334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a:bodyPr>
          <a:lstStyle/>
          <a:p>
            <a:r>
              <a:rPr lang="en-US" dirty="0" smtClean="0"/>
              <a:t>Inter-relationships manually specified</a:t>
            </a:r>
          </a:p>
          <a:p>
            <a:endParaRPr lang="en-US" dirty="0"/>
          </a:p>
          <a:p>
            <a:endParaRPr lang="en-US" b="1" dirty="0" smtClean="0">
              <a:solidFill>
                <a:srgbClr val="558ED5"/>
              </a:solidFill>
            </a:endParaRPr>
          </a:p>
          <a:p>
            <a:endParaRPr lang="en-US" b="1" dirty="0" smtClean="0">
              <a:solidFill>
                <a:srgbClr val="558ED5"/>
              </a:solidFill>
            </a:endParaRPr>
          </a:p>
          <a:p>
            <a:r>
              <a:rPr lang="en-US" b="1" dirty="0" smtClean="0">
                <a:solidFill>
                  <a:srgbClr val="558ED5"/>
                </a:solidFill>
              </a:rPr>
              <a:t>Geometric </a:t>
            </a:r>
            <a:r>
              <a:rPr lang="en-US" b="1" dirty="0" smtClean="0">
                <a:solidFill>
                  <a:srgbClr val="558ED5"/>
                </a:solidFill>
              </a:rPr>
              <a:t>Relationship:</a:t>
            </a:r>
            <a:r>
              <a:rPr lang="en-US" b="1" dirty="0" smtClean="0">
                <a:solidFill>
                  <a:srgbClr val="800000"/>
                </a:solidFill>
              </a:rPr>
              <a:t> relative spatial associations</a:t>
            </a:r>
          </a:p>
          <a:p>
            <a:pPr marL="57150" indent="0">
              <a:buNone/>
            </a:pPr>
            <a:endParaRPr lang="en-US" b="1" dirty="0" smtClean="0">
              <a:solidFill>
                <a:srgbClr val="558ED5"/>
              </a:solidFill>
            </a:endParaRPr>
          </a:p>
        </p:txBody>
      </p:sp>
      <p:sp>
        <p:nvSpPr>
          <p:cNvPr id="7" name="TextBox 6"/>
          <p:cNvSpPr txBox="1"/>
          <p:nvPr/>
        </p:nvSpPr>
        <p:spPr>
          <a:xfrm>
            <a:off x="1668640" y="5710664"/>
            <a:ext cx="5634648" cy="830997"/>
          </a:xfrm>
          <a:prstGeom prst="rect">
            <a:avLst/>
          </a:prstGeom>
          <a:noFill/>
          <a:ln>
            <a:solidFill>
              <a:schemeClr val="tx1"/>
            </a:solidFill>
          </a:ln>
        </p:spPr>
        <p:txBody>
          <a:bodyPr wrap="square" rtlCol="0">
            <a:spAutoFit/>
          </a:bodyPr>
          <a:lstStyle/>
          <a:p>
            <a:pPr algn="ctr"/>
            <a:r>
              <a:rPr lang="en-US" sz="2400" b="1" dirty="0" smtClean="0">
                <a:solidFill>
                  <a:srgbClr val="FF0000"/>
                </a:solidFill>
              </a:rPr>
              <a:t>Can we use the sensor data to determine </a:t>
            </a:r>
          </a:p>
          <a:p>
            <a:pPr algn="ctr"/>
            <a:r>
              <a:rPr lang="en-US" sz="2400" b="1" i="1" dirty="0" smtClean="0">
                <a:solidFill>
                  <a:srgbClr val="FF0000"/>
                </a:solidFill>
              </a:rPr>
              <a:t>geometric</a:t>
            </a:r>
            <a:r>
              <a:rPr lang="en-US" sz="2400" b="1" dirty="0" smtClean="0">
                <a:solidFill>
                  <a:srgbClr val="FF0000"/>
                </a:solidFill>
              </a:rPr>
              <a:t> relationships?</a:t>
            </a:r>
            <a:endParaRPr lang="en-US" sz="2400" b="1" dirty="0">
              <a:solidFill>
                <a:srgbClr val="FF0000"/>
              </a:solidFill>
            </a:endParaRPr>
          </a:p>
        </p:txBody>
      </p:sp>
      <p:grpSp>
        <p:nvGrpSpPr>
          <p:cNvPr id="3" name="Group 2"/>
          <p:cNvGrpSpPr/>
          <p:nvPr/>
        </p:nvGrpSpPr>
        <p:grpSpPr>
          <a:xfrm>
            <a:off x="2810285" y="2225743"/>
            <a:ext cx="3254197" cy="1516887"/>
            <a:chOff x="5141314" y="2116915"/>
            <a:chExt cx="3254197" cy="1516887"/>
          </a:xfrm>
        </p:grpSpPr>
        <p:grpSp>
          <p:nvGrpSpPr>
            <p:cNvPr id="6" name="Group 178"/>
            <p:cNvGrpSpPr/>
            <p:nvPr/>
          </p:nvGrpSpPr>
          <p:grpSpPr>
            <a:xfrm>
              <a:off x="5457210" y="2462022"/>
              <a:ext cx="2550652" cy="1171780"/>
              <a:chOff x="2955806" y="1295989"/>
              <a:chExt cx="2952224" cy="1573429"/>
            </a:xfrm>
          </p:grpSpPr>
          <p:grpSp>
            <p:nvGrpSpPr>
              <p:cNvPr id="8" name="Group 159"/>
              <p:cNvGrpSpPr/>
              <p:nvPr/>
            </p:nvGrpSpPr>
            <p:grpSpPr>
              <a:xfrm rot="10800000">
                <a:off x="2955806" y="1616135"/>
                <a:ext cx="2799824" cy="1253283"/>
                <a:chOff x="6101495" y="4529005"/>
                <a:chExt cx="2799824" cy="1253283"/>
              </a:xfrm>
            </p:grpSpPr>
            <p:sp>
              <p:nvSpPr>
                <p:cNvPr id="13" name="Oval 12"/>
                <p:cNvSpPr/>
                <p:nvPr/>
              </p:nvSpPr>
              <p:spPr>
                <a:xfrm>
                  <a:off x="7003494" y="4720132"/>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300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701695" y="5096488"/>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4" idx="0"/>
                  <a:endCxn id="13" idx="4"/>
                </p:cNvCxnSpPr>
                <p:nvPr/>
              </p:nvCxnSpPr>
              <p:spPr>
                <a:xfrm rot="10800000" flipH="1">
                  <a:off x="6482495" y="5024932"/>
                  <a:ext cx="673399"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0"/>
                  <a:endCxn id="13" idx="4"/>
                </p:cNvCxnSpPr>
                <p:nvPr/>
              </p:nvCxnSpPr>
              <p:spPr>
                <a:xfrm rot="10800000">
                  <a:off x="7155894" y="5024932"/>
                  <a:ext cx="698201" cy="715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4" idx="4"/>
                </p:cNvCxnSpPr>
                <p:nvPr/>
              </p:nvCxnSpPr>
              <p:spPr>
                <a:xfrm rot="5400000">
                  <a:off x="6101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4"/>
                </p:cNvCxnSpPr>
                <p:nvPr/>
              </p:nvCxnSpPr>
              <p:spPr>
                <a:xfrm rot="16200000" flipH="1">
                  <a:off x="6482495" y="5401288"/>
                  <a:ext cx="3810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4"/>
                </p:cNvCxnSpPr>
                <p:nvPr/>
              </p:nvCxnSpPr>
              <p:spPr>
                <a:xfrm rot="5400000">
                  <a:off x="7549295" y="5477488"/>
                  <a:ext cx="3810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4"/>
                </p:cNvCxnSpPr>
                <p:nvPr/>
              </p:nvCxnSpPr>
              <p:spPr>
                <a:xfrm rot="16200000" flipH="1">
                  <a:off x="7930295" y="5325088"/>
                  <a:ext cx="381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0800000">
                  <a:off x="7153490" y="4529005"/>
                  <a:ext cx="1044949" cy="495927"/>
                </a:xfrm>
                <a:prstGeom prst="rect">
                  <a:avLst/>
                </a:prstGeom>
                <a:noFill/>
                <a:ln w="12700">
                  <a:noFill/>
                </a:ln>
              </p:spPr>
              <p:txBody>
                <a:bodyPr wrap="none" rtlCol="0">
                  <a:spAutoFit/>
                </a:bodyPr>
                <a:lstStyle/>
                <a:p>
                  <a:r>
                    <a:rPr lang="en-US" dirty="0" smtClean="0"/>
                    <a:t>/spaces</a:t>
                  </a:r>
                  <a:endParaRPr lang="en-US" dirty="0"/>
                </a:p>
              </p:txBody>
            </p:sp>
            <p:sp>
              <p:nvSpPr>
                <p:cNvPr id="23" name="TextBox 22"/>
                <p:cNvSpPr txBox="1"/>
                <p:nvPr/>
              </p:nvSpPr>
              <p:spPr>
                <a:xfrm rot="10800000">
                  <a:off x="6601623" y="5090028"/>
                  <a:ext cx="968690" cy="495927"/>
                </a:xfrm>
                <a:prstGeom prst="rect">
                  <a:avLst/>
                </a:prstGeom>
                <a:noFill/>
                <a:ln w="12700">
                  <a:noFill/>
                </a:ln>
              </p:spPr>
              <p:txBody>
                <a:bodyPr wrap="none" rtlCol="0">
                  <a:spAutoFit/>
                </a:bodyPr>
                <a:lstStyle/>
                <a:p>
                  <a:r>
                    <a:rPr lang="en-US" dirty="0" smtClean="0"/>
                    <a:t>/floor3</a:t>
                  </a:r>
                  <a:endParaRPr lang="en-US" dirty="0"/>
                </a:p>
              </p:txBody>
            </p:sp>
            <p:sp>
              <p:nvSpPr>
                <p:cNvPr id="24" name="TextBox 23"/>
                <p:cNvSpPr txBox="1"/>
                <p:nvPr/>
              </p:nvSpPr>
              <p:spPr>
                <a:xfrm rot="10800000">
                  <a:off x="7930585" y="4923767"/>
                  <a:ext cx="970734" cy="495927"/>
                </a:xfrm>
                <a:prstGeom prst="rect">
                  <a:avLst/>
                </a:prstGeom>
                <a:noFill/>
                <a:ln w="12700">
                  <a:noFill/>
                </a:ln>
              </p:spPr>
              <p:txBody>
                <a:bodyPr wrap="none" rtlCol="0">
                  <a:spAutoFit/>
                </a:bodyPr>
                <a:lstStyle/>
                <a:p>
                  <a:r>
                    <a:rPr lang="en-US" dirty="0" smtClean="0"/>
                    <a:t>/floor4</a:t>
                  </a:r>
                  <a:endParaRPr lang="en-US" dirty="0"/>
                </a:p>
              </p:txBody>
            </p:sp>
          </p:grpSp>
          <p:sp>
            <p:nvSpPr>
              <p:cNvPr id="9" name="Oval 8"/>
              <p:cNvSpPr/>
              <p:nvPr/>
            </p:nvSpPr>
            <p:spPr>
              <a:xfrm>
                <a:off x="4079230" y="1295989"/>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79218"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03230" y="1322533"/>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53886" y="1311335"/>
                <a:ext cx="304800" cy="3048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5141314" y="2116915"/>
              <a:ext cx="799505" cy="369332"/>
            </a:xfrm>
            <a:prstGeom prst="rect">
              <a:avLst/>
            </a:prstGeom>
            <a:noFill/>
          </p:spPr>
          <p:txBody>
            <a:bodyPr wrap="none" rtlCol="0">
              <a:spAutoFit/>
            </a:bodyPr>
            <a:lstStyle/>
            <a:p>
              <a:r>
                <a:rPr lang="en-US" dirty="0" smtClean="0"/>
                <a:t>temp1</a:t>
              </a:r>
              <a:endParaRPr lang="en-US" dirty="0"/>
            </a:p>
          </p:txBody>
        </p:sp>
        <p:sp>
          <p:nvSpPr>
            <p:cNvPr id="25" name="TextBox 24"/>
            <p:cNvSpPr txBox="1"/>
            <p:nvPr/>
          </p:nvSpPr>
          <p:spPr>
            <a:xfrm>
              <a:off x="6020730" y="2116915"/>
              <a:ext cx="799505" cy="369332"/>
            </a:xfrm>
            <a:prstGeom prst="rect">
              <a:avLst/>
            </a:prstGeom>
            <a:noFill/>
          </p:spPr>
          <p:txBody>
            <a:bodyPr wrap="none" rtlCol="0">
              <a:spAutoFit/>
            </a:bodyPr>
            <a:lstStyle/>
            <a:p>
              <a:r>
                <a:rPr lang="en-US" dirty="0" smtClean="0"/>
                <a:t>temp2</a:t>
              </a:r>
              <a:endParaRPr lang="en-US" dirty="0"/>
            </a:p>
          </p:txBody>
        </p:sp>
        <p:sp>
          <p:nvSpPr>
            <p:cNvPr id="26" name="TextBox 25"/>
            <p:cNvSpPr txBox="1"/>
            <p:nvPr/>
          </p:nvSpPr>
          <p:spPr>
            <a:xfrm>
              <a:off x="6982580" y="2135876"/>
              <a:ext cx="709674" cy="369332"/>
            </a:xfrm>
            <a:prstGeom prst="rect">
              <a:avLst/>
            </a:prstGeom>
            <a:noFill/>
          </p:spPr>
          <p:txBody>
            <a:bodyPr wrap="none" rtlCol="0">
              <a:spAutoFit/>
            </a:bodyPr>
            <a:lstStyle/>
            <a:p>
              <a:r>
                <a:rPr lang="en-US" dirty="0" smtClean="0"/>
                <a:t>pow1</a:t>
              </a:r>
              <a:endParaRPr lang="en-US" dirty="0"/>
            </a:p>
          </p:txBody>
        </p:sp>
        <p:sp>
          <p:nvSpPr>
            <p:cNvPr id="27" name="TextBox 26"/>
            <p:cNvSpPr txBox="1"/>
            <p:nvPr/>
          </p:nvSpPr>
          <p:spPr>
            <a:xfrm>
              <a:off x="7685837" y="2146162"/>
              <a:ext cx="709674" cy="369332"/>
            </a:xfrm>
            <a:prstGeom prst="rect">
              <a:avLst/>
            </a:prstGeom>
            <a:noFill/>
          </p:spPr>
          <p:txBody>
            <a:bodyPr wrap="none" rtlCol="0">
              <a:spAutoFit/>
            </a:bodyPr>
            <a:lstStyle/>
            <a:p>
              <a:r>
                <a:rPr lang="en-US" dirty="0" smtClean="0"/>
                <a:t>pow2</a:t>
              </a:r>
              <a:endParaRPr lang="en-US" dirty="0"/>
            </a:p>
          </p:txBody>
        </p:sp>
      </p:grpSp>
    </p:spTree>
    <p:extLst>
      <p:ext uri="{BB962C8B-B14F-4D97-AF65-F5344CB8AC3E}">
        <p14:creationId xmlns:p14="http://schemas.microsoft.com/office/powerpoint/2010/main" val="1768240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
        <p:nvSpPr>
          <p:cNvPr id="3" name="TextBox 2"/>
          <p:cNvSpPr txBox="1"/>
          <p:nvPr/>
        </p:nvSpPr>
        <p:spPr>
          <a:xfrm>
            <a:off x="265009" y="4678944"/>
            <a:ext cx="4208003" cy="830997"/>
          </a:xfrm>
          <a:prstGeom prst="rect">
            <a:avLst/>
          </a:prstGeom>
          <a:noFill/>
        </p:spPr>
        <p:txBody>
          <a:bodyPr wrap="none" rtlCol="0">
            <a:spAutoFit/>
          </a:bodyPr>
          <a:lstStyle/>
          <a:p>
            <a:pPr algn="ctr"/>
            <a:r>
              <a:rPr lang="en-US" sz="2400" b="1" dirty="0" smtClean="0">
                <a:solidFill>
                  <a:srgbClr val="0000FF"/>
                </a:solidFill>
              </a:rPr>
              <a:t>Mapping vents to zones/spaces </a:t>
            </a:r>
          </a:p>
          <a:p>
            <a:pPr algn="ctr"/>
            <a:r>
              <a:rPr lang="en-US" sz="2400" b="1" dirty="0" smtClean="0">
                <a:solidFill>
                  <a:srgbClr val="0000FF"/>
                </a:solidFill>
              </a:rPr>
              <a:t>must be accurate</a:t>
            </a:r>
            <a:endParaRPr lang="en-US" sz="2400" b="1" dirty="0">
              <a:solidFill>
                <a:srgbClr val="0000FF"/>
              </a:solidFill>
            </a:endParaRPr>
          </a:p>
        </p:txBody>
      </p:sp>
    </p:spTree>
    <p:extLst>
      <p:ext uri="{BB962C8B-B14F-4D97-AF65-F5344CB8AC3E}">
        <p14:creationId xmlns:p14="http://schemas.microsoft.com/office/powerpoint/2010/main" val="3876453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8" grpId="0" animBg="1"/>
      <p:bldP spid="29" grpId="0"/>
      <p:bldP spid="30" grpId="0"/>
      <p:bldP spid="31" grpId="0"/>
      <p:bldP spid="32"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Similar Trend in Data Streams</a:t>
            </a:r>
            <a:endParaRPr lang="en-US" b="1" dirty="0"/>
          </a:p>
        </p:txBody>
      </p:sp>
      <p:sp>
        <p:nvSpPr>
          <p:cNvPr id="6" name="Content Placeholder 5"/>
          <p:cNvSpPr>
            <a:spLocks noGrp="1"/>
          </p:cNvSpPr>
          <p:nvPr>
            <p:ph sz="half" idx="2"/>
          </p:nvPr>
        </p:nvSpPr>
        <p:spPr/>
        <p:txBody>
          <a:bodyPr/>
          <a:lstStyle/>
          <a:p>
            <a:r>
              <a:rPr lang="en-US" dirty="0"/>
              <a:t>S</a:t>
            </a:r>
            <a:r>
              <a:rPr lang="en-US" dirty="0" smtClean="0"/>
              <a:t>ensor streams driven by same phenomena</a:t>
            </a:r>
          </a:p>
          <a:p>
            <a:r>
              <a:rPr lang="en-US" dirty="0" smtClean="0"/>
              <a:t>Common trend ineffective at uncovering relationships</a:t>
            </a:r>
            <a:endParaRPr lang="en-US" dirty="0"/>
          </a:p>
        </p:txBody>
      </p:sp>
      <p:sp>
        <p:nvSpPr>
          <p:cNvPr id="9" name="Text Placeholder 8"/>
          <p:cNvSpPr>
            <a:spLocks noGrp="1"/>
          </p:cNvSpPr>
          <p:nvPr>
            <p:ph type="body" sz="quarter" idx="3"/>
          </p:nvPr>
        </p:nvSpPr>
        <p:spPr/>
        <p:txBody>
          <a:bodyPr/>
          <a:lstStyle/>
          <a:p>
            <a:endParaRPr lang="en-US"/>
          </a:p>
        </p:txBody>
      </p:sp>
      <p:sp>
        <p:nvSpPr>
          <p:cNvPr id="10" name="Content Placeholder 9"/>
          <p:cNvSpPr>
            <a:spLocks noGrp="1"/>
          </p:cNvSpPr>
          <p:nvPr>
            <p:ph sz="quarter" idx="4"/>
          </p:nvPr>
        </p:nvSpPr>
        <p:spPr/>
        <p:txBody>
          <a:bodyPr/>
          <a:lstStyle/>
          <a:p>
            <a:endParaRPr lang="en-US"/>
          </a:p>
        </p:txBody>
      </p:sp>
      <p:pic>
        <p:nvPicPr>
          <p:cNvPr id="5" name="Picture 4" descr="Screen shot 2013-03-19 at 12.0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 y="4092435"/>
            <a:ext cx="4381500" cy="749300"/>
          </a:xfrm>
          <a:prstGeom prst="rect">
            <a:avLst/>
          </a:prstGeom>
        </p:spPr>
      </p:pic>
      <p:pic>
        <p:nvPicPr>
          <p:cNvPr id="7" name="Picture 6" descr="Screen shot 2013-03-19 at 12.04.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025" y="1488935"/>
            <a:ext cx="4279900" cy="5207000"/>
          </a:xfrm>
          <a:prstGeom prst="rect">
            <a:avLst/>
          </a:prstGeom>
        </p:spPr>
      </p:pic>
    </p:spTree>
    <p:extLst>
      <p:ext uri="{BB962C8B-B14F-4D97-AF65-F5344CB8AC3E}">
        <p14:creationId xmlns:p14="http://schemas.microsoft.com/office/powerpoint/2010/main" val="11597290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58"/>
            <a:ext cx="8229600" cy="1040060"/>
          </a:xfrm>
        </p:spPr>
        <p:txBody>
          <a:bodyPr>
            <a:normAutofit/>
          </a:bodyPr>
          <a:lstStyle/>
          <a:p>
            <a:r>
              <a:rPr lang="en-US" b="1" dirty="0" smtClean="0"/>
              <a:t>Huge Sensor Networks</a:t>
            </a:r>
            <a:endParaRPr lang="en-US" b="1"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3086385" y="1183385"/>
            <a:ext cx="3193851" cy="4432751"/>
          </a:xfrm>
          <a:prstGeom prst="rect">
            <a:avLst/>
          </a:prstGeom>
        </p:spPr>
      </p:pic>
      <p:grpSp>
        <p:nvGrpSpPr>
          <p:cNvPr id="30" name="Group 29"/>
          <p:cNvGrpSpPr/>
          <p:nvPr/>
        </p:nvGrpSpPr>
        <p:grpSpPr>
          <a:xfrm>
            <a:off x="0" y="1125362"/>
            <a:ext cx="2636021" cy="5661428"/>
            <a:chOff x="0" y="1125362"/>
            <a:chExt cx="2636021" cy="5661428"/>
          </a:xfrm>
        </p:grpSpPr>
        <p:pic>
          <p:nvPicPr>
            <p:cNvPr id="5" name="Picture 4" descr="thermomet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2172" y="1472158"/>
              <a:ext cx="952500" cy="952500"/>
            </a:xfrm>
            <a:prstGeom prst="rect">
              <a:avLst/>
            </a:prstGeom>
          </p:spPr>
        </p:pic>
        <p:sp>
          <p:nvSpPr>
            <p:cNvPr id="11" name="TextBox 10"/>
            <p:cNvSpPr txBox="1"/>
            <p:nvPr/>
          </p:nvSpPr>
          <p:spPr>
            <a:xfrm>
              <a:off x="0" y="1125362"/>
              <a:ext cx="2636021" cy="369332"/>
            </a:xfrm>
            <a:prstGeom prst="rect">
              <a:avLst/>
            </a:prstGeom>
            <a:noFill/>
          </p:spPr>
          <p:txBody>
            <a:bodyPr wrap="none" rtlCol="0">
              <a:spAutoFit/>
            </a:bodyPr>
            <a:lstStyle/>
            <a:p>
              <a:r>
                <a:rPr lang="en-US" dirty="0" smtClean="0"/>
                <a:t>151 Temperature Sensors</a:t>
              </a:r>
              <a:endParaRPr lang="en-US" dirty="0"/>
            </a:p>
          </p:txBody>
        </p:sp>
        <p:pic>
          <p:nvPicPr>
            <p:cNvPr id="12" name="Picture 11" descr="outlet.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64553" y="2922519"/>
              <a:ext cx="960119" cy="816101"/>
            </a:xfrm>
            <a:prstGeom prst="rect">
              <a:avLst/>
            </a:prstGeom>
          </p:spPr>
        </p:pic>
        <p:sp>
          <p:nvSpPr>
            <p:cNvPr id="13" name="TextBox 12"/>
            <p:cNvSpPr txBox="1"/>
            <p:nvPr/>
          </p:nvSpPr>
          <p:spPr>
            <a:xfrm>
              <a:off x="82599" y="2570458"/>
              <a:ext cx="2492990" cy="369332"/>
            </a:xfrm>
            <a:prstGeom prst="rect">
              <a:avLst/>
            </a:prstGeom>
            <a:noFill/>
          </p:spPr>
          <p:txBody>
            <a:bodyPr wrap="none" rtlCol="0">
              <a:spAutoFit/>
            </a:bodyPr>
            <a:lstStyle/>
            <a:p>
              <a:r>
                <a:rPr lang="en-US" dirty="0" smtClean="0"/>
                <a:t>50 Electrical Sub-meters</a:t>
              </a:r>
            </a:p>
          </p:txBody>
        </p:sp>
        <p:pic>
          <p:nvPicPr>
            <p:cNvPr id="14" name="Picture 11" descr="f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7833" y="4229899"/>
              <a:ext cx="906839" cy="9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812462" y="5518500"/>
              <a:ext cx="1268290" cy="1268290"/>
            </a:xfrm>
            <a:prstGeom prst="rect">
              <a:avLst/>
            </a:prstGeom>
          </p:spPr>
        </p:pic>
        <p:sp>
          <p:nvSpPr>
            <p:cNvPr id="21" name="TextBox 20"/>
            <p:cNvSpPr txBox="1"/>
            <p:nvPr/>
          </p:nvSpPr>
          <p:spPr>
            <a:xfrm>
              <a:off x="82599" y="3884989"/>
              <a:ext cx="2403222" cy="369332"/>
            </a:xfrm>
            <a:prstGeom prst="rect">
              <a:avLst/>
            </a:prstGeom>
            <a:noFill/>
          </p:spPr>
          <p:txBody>
            <a:bodyPr wrap="none" rtlCol="0">
              <a:spAutoFit/>
            </a:bodyPr>
            <a:lstStyle/>
            <a:p>
              <a:r>
                <a:rPr lang="en-US" dirty="0" smtClean="0"/>
                <a:t>12 Variable Speed Fans</a:t>
              </a:r>
            </a:p>
          </p:txBody>
        </p:sp>
        <p:sp>
          <p:nvSpPr>
            <p:cNvPr id="22" name="TextBox 21"/>
            <p:cNvSpPr txBox="1"/>
            <p:nvPr/>
          </p:nvSpPr>
          <p:spPr>
            <a:xfrm>
              <a:off x="393901" y="5246804"/>
              <a:ext cx="1780092" cy="369332"/>
            </a:xfrm>
            <a:prstGeom prst="rect">
              <a:avLst/>
            </a:prstGeom>
            <a:noFill/>
          </p:spPr>
          <p:txBody>
            <a:bodyPr wrap="none" rtlCol="0">
              <a:spAutoFit/>
            </a:bodyPr>
            <a:lstStyle/>
            <a:p>
              <a:r>
                <a:rPr lang="en-US" dirty="0" smtClean="0"/>
                <a:t>138 Air Dampers</a:t>
              </a:r>
            </a:p>
          </p:txBody>
        </p:sp>
      </p:grpSp>
      <p:grpSp>
        <p:nvGrpSpPr>
          <p:cNvPr id="31" name="Group 30"/>
          <p:cNvGrpSpPr/>
          <p:nvPr/>
        </p:nvGrpSpPr>
        <p:grpSpPr>
          <a:xfrm>
            <a:off x="6340723" y="1125362"/>
            <a:ext cx="2510759" cy="5677583"/>
            <a:chOff x="6340723" y="1125362"/>
            <a:chExt cx="2510759" cy="5677583"/>
          </a:xfrm>
        </p:grpSpPr>
        <p:pic>
          <p:nvPicPr>
            <p:cNvPr id="15" name="Picture 14" descr="light.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11945" y="1582995"/>
              <a:ext cx="490270" cy="1356795"/>
            </a:xfrm>
            <a:prstGeom prst="rect">
              <a:avLst/>
            </a:prstGeom>
          </p:spPr>
        </p:pic>
        <p:pic>
          <p:nvPicPr>
            <p:cNvPr id="19" name="Picture 18"/>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Effect>
                        <a14:saturation sat="0"/>
                      </a14:imgEffect>
                    </a14:imgLayer>
                  </a14:imgProps>
                </a:ext>
              </a:extLst>
            </a:blip>
            <a:stretch>
              <a:fillRect/>
            </a:stretch>
          </p:blipFill>
          <p:spPr>
            <a:xfrm rot="5400000">
              <a:off x="7016122" y="3234775"/>
              <a:ext cx="1452684" cy="1938913"/>
            </a:xfrm>
            <a:prstGeom prst="rect">
              <a:avLst/>
            </a:prstGeom>
          </p:spPr>
        </p:pic>
        <p:sp>
          <p:nvSpPr>
            <p:cNvPr id="20" name="TextBox 19"/>
            <p:cNvSpPr txBox="1"/>
            <p:nvPr/>
          </p:nvSpPr>
          <p:spPr>
            <a:xfrm>
              <a:off x="6773008" y="1125362"/>
              <a:ext cx="1725878" cy="369332"/>
            </a:xfrm>
            <a:prstGeom prst="rect">
              <a:avLst/>
            </a:prstGeom>
            <a:noFill/>
          </p:spPr>
          <p:txBody>
            <a:bodyPr wrap="none" rtlCol="0">
              <a:spAutoFit/>
            </a:bodyPr>
            <a:lstStyle/>
            <a:p>
              <a:r>
                <a:rPr lang="en-US" dirty="0" smtClean="0"/>
                <a:t>312 Light Relays</a:t>
              </a:r>
            </a:p>
          </p:txBody>
        </p:sp>
        <p:sp>
          <p:nvSpPr>
            <p:cNvPr id="23" name="TextBox 22"/>
            <p:cNvSpPr txBox="1"/>
            <p:nvPr/>
          </p:nvSpPr>
          <p:spPr>
            <a:xfrm>
              <a:off x="6353645" y="3256635"/>
              <a:ext cx="2497837" cy="369332"/>
            </a:xfrm>
            <a:prstGeom prst="rect">
              <a:avLst/>
            </a:prstGeom>
            <a:noFill/>
          </p:spPr>
          <p:txBody>
            <a:bodyPr wrap="none" rtlCol="0">
              <a:spAutoFit/>
            </a:bodyPr>
            <a:lstStyle/>
            <a:p>
              <a:r>
                <a:rPr lang="en-US" dirty="0"/>
                <a:t>6</a:t>
              </a:r>
              <a:r>
                <a:rPr lang="en-US" dirty="0" smtClean="0"/>
                <a:t> Variable Speed Pumps</a:t>
              </a:r>
            </a:p>
          </p:txBody>
        </p:sp>
        <p:pic>
          <p:nvPicPr>
            <p:cNvPr id="25" name="Picture 24"/>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184982" y="5246804"/>
              <a:ext cx="995931" cy="1556141"/>
            </a:xfrm>
            <a:prstGeom prst="rect">
              <a:avLst/>
            </a:prstGeom>
          </p:spPr>
        </p:pic>
        <p:sp>
          <p:nvSpPr>
            <p:cNvPr id="26" name="TextBox 25"/>
            <p:cNvSpPr txBox="1"/>
            <p:nvPr/>
          </p:nvSpPr>
          <p:spPr>
            <a:xfrm>
              <a:off x="6340723" y="4956163"/>
              <a:ext cx="2445088" cy="369332"/>
            </a:xfrm>
            <a:prstGeom prst="rect">
              <a:avLst/>
            </a:prstGeom>
            <a:noFill/>
          </p:spPr>
          <p:txBody>
            <a:bodyPr wrap="none" rtlCol="0">
              <a:spAutoFit/>
            </a:bodyPr>
            <a:lstStyle/>
            <a:p>
              <a:r>
                <a:rPr lang="en-US" dirty="0" smtClean="0"/>
                <a:t>121 Controllable Valves</a:t>
              </a:r>
            </a:p>
          </p:txBody>
        </p:sp>
      </p:grpSp>
      <p:sp>
        <p:nvSpPr>
          <p:cNvPr id="27" name="TextBox 26"/>
          <p:cNvSpPr txBox="1"/>
          <p:nvPr/>
        </p:nvSpPr>
        <p:spPr>
          <a:xfrm>
            <a:off x="2080752" y="1864688"/>
            <a:ext cx="5214138" cy="461665"/>
          </a:xfrm>
          <a:prstGeom prst="rect">
            <a:avLst/>
          </a:prstGeom>
          <a:solidFill>
            <a:schemeClr val="bg1"/>
          </a:solidFill>
        </p:spPr>
        <p:txBody>
          <a:bodyPr wrap="none" rtlCol="0">
            <a:spAutoFit/>
          </a:bodyPr>
          <a:lstStyle/>
          <a:p>
            <a:r>
              <a:rPr lang="en-US" sz="2400" b="1" dirty="0" smtClean="0">
                <a:solidFill>
                  <a:schemeClr val="accent2"/>
                </a:solidFill>
              </a:rPr>
              <a:t>&gt; 6,000 Sense and Control Points</a:t>
            </a:r>
            <a:endParaRPr lang="en-US" sz="2400" b="1" dirty="0">
              <a:solidFill>
                <a:schemeClr val="accent2"/>
              </a:solidFill>
            </a:endParaRPr>
          </a:p>
        </p:txBody>
      </p:sp>
      <p:sp>
        <p:nvSpPr>
          <p:cNvPr id="29" name="Content Placeholder 2"/>
          <p:cNvSpPr>
            <a:spLocks noGrp="1"/>
          </p:cNvSpPr>
          <p:nvPr>
            <p:ph idx="1"/>
          </p:nvPr>
        </p:nvSpPr>
        <p:spPr>
          <a:xfrm>
            <a:off x="3308149" y="5791993"/>
            <a:ext cx="2873707" cy="1010952"/>
          </a:xfrm>
        </p:spPr>
        <p:txBody>
          <a:bodyPr>
            <a:normAutofit fontScale="62500" lnSpcReduction="20000"/>
          </a:bodyPr>
          <a:lstStyle/>
          <a:p>
            <a:pPr marL="0" indent="0" algn="ctr">
              <a:buNone/>
            </a:pPr>
            <a:r>
              <a:rPr lang="en-US" b="1" dirty="0" err="1" smtClean="0"/>
              <a:t>Sutardja</a:t>
            </a:r>
            <a:r>
              <a:rPr lang="en-US" b="1" dirty="0" smtClean="0"/>
              <a:t> Dai Hall</a:t>
            </a:r>
          </a:p>
          <a:p>
            <a:pPr marL="0" indent="0" algn="ctr">
              <a:buNone/>
            </a:pPr>
            <a:r>
              <a:rPr lang="en-US" dirty="0" smtClean="0"/>
              <a:t>Built in 2009</a:t>
            </a:r>
            <a:endParaRPr lang="en-US" dirty="0"/>
          </a:p>
          <a:p>
            <a:pPr marL="0" indent="0" algn="ctr">
              <a:buNone/>
            </a:pPr>
            <a:r>
              <a:rPr lang="en-US" dirty="0" smtClean="0"/>
              <a:t>140k sq. ft.</a:t>
            </a:r>
          </a:p>
        </p:txBody>
      </p:sp>
    </p:spTree>
    <p:extLst>
      <p:ext uri="{BB962C8B-B14F-4D97-AF65-F5344CB8AC3E}">
        <p14:creationId xmlns:p14="http://schemas.microsoft.com/office/powerpoint/2010/main" val="39787613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t>No Discernible </a:t>
            </a:r>
            <a:br>
              <a:rPr lang="en-US" b="1" dirty="0" smtClean="0"/>
            </a:br>
            <a:r>
              <a:rPr lang="en-US" b="1" dirty="0" smtClean="0"/>
              <a:t>Correlation Pattern in Raw Traces</a:t>
            </a:r>
            <a:endParaRPr lang="en-US" b="1" dirty="0"/>
          </a:p>
        </p:txBody>
      </p:sp>
      <p:sp>
        <p:nvSpPr>
          <p:cNvPr id="5" name="Content Placeholder 4"/>
          <p:cNvSpPr>
            <a:spLocks noGrp="1"/>
          </p:cNvSpPr>
          <p:nvPr>
            <p:ph sz="half" idx="1"/>
          </p:nvPr>
        </p:nvSpPr>
        <p:spPr/>
        <p:txBody>
          <a:bodyPr/>
          <a:lstStyle/>
          <a:p>
            <a:r>
              <a:rPr lang="en-US" dirty="0" smtClean="0"/>
              <a:t>Each row/column is a location in the building</a:t>
            </a:r>
          </a:p>
          <a:p>
            <a:pPr lvl="1"/>
            <a:r>
              <a:rPr lang="en-US" dirty="0" smtClean="0"/>
              <a:t>Each location has one or more sensors</a:t>
            </a:r>
          </a:p>
          <a:p>
            <a:r>
              <a:rPr lang="en-US" dirty="0" smtClean="0"/>
              <a:t>Cell (</a:t>
            </a:r>
            <a:r>
              <a:rPr lang="en-US" dirty="0" err="1" smtClean="0"/>
              <a:t>i,j</a:t>
            </a:r>
            <a:r>
              <a:rPr lang="en-US" dirty="0" smtClean="0"/>
              <a:t>) is the average device pairwise correlation between sensors at locations </a:t>
            </a:r>
            <a:r>
              <a:rPr lang="en-US" dirty="0" err="1" smtClean="0"/>
              <a:t>i</a:t>
            </a:r>
            <a:r>
              <a:rPr lang="en-US" dirty="0" smtClean="0"/>
              <a:t> and j</a:t>
            </a:r>
          </a:p>
        </p:txBody>
      </p:sp>
      <p:pic>
        <p:nvPicPr>
          <p:cNvPr id="3" name="Picture 2" descr="Screen shot 2012-10-17 at 4.4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2006600"/>
            <a:ext cx="4572000" cy="3860800"/>
          </a:xfrm>
          <a:prstGeom prst="rect">
            <a:avLst/>
          </a:prstGeom>
        </p:spPr>
      </p:pic>
    </p:spTree>
    <p:extLst>
      <p:ext uri="{BB962C8B-B14F-4D97-AF65-F5344CB8AC3E}">
        <p14:creationId xmlns:p14="http://schemas.microsoft.com/office/powerpoint/2010/main" val="330375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m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198358"/>
            <a:ext cx="2637332" cy="4431145"/>
          </a:xfrm>
          <a:prstGeom prst="rect">
            <a:avLst/>
          </a:prstGeom>
        </p:spPr>
      </p:pic>
      <p:sp>
        <p:nvSpPr>
          <p:cNvPr id="5" name="Oval 4"/>
          <p:cNvSpPr/>
          <p:nvPr/>
        </p:nvSpPr>
        <p:spPr>
          <a:xfrm>
            <a:off x="2057400" y="2929926"/>
            <a:ext cx="2362200" cy="762000"/>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1200" y="3636239"/>
            <a:ext cx="2514600" cy="1415845"/>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2057400" y="4834926"/>
            <a:ext cx="2362200" cy="762000"/>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ontent Placeholder 8"/>
          <p:cNvSpPr>
            <a:spLocks noGrp="1"/>
          </p:cNvSpPr>
          <p:nvPr>
            <p:ph idx="1"/>
          </p:nvPr>
        </p:nvSpPr>
        <p:spPr>
          <a:xfrm>
            <a:off x="457200" y="1524000"/>
            <a:ext cx="8229600" cy="4525963"/>
          </a:xfrm>
        </p:spPr>
        <p:txBody>
          <a:bodyPr/>
          <a:lstStyle/>
          <a:p>
            <a:r>
              <a:rPr lang="en-US" dirty="0" smtClean="0"/>
              <a:t>Applying EMD on a temperature trace</a:t>
            </a:r>
            <a:endParaRPr lang="en-US" dirty="0"/>
          </a:p>
        </p:txBody>
      </p:sp>
      <p:sp>
        <p:nvSpPr>
          <p:cNvPr id="10" name="제목 1"/>
          <p:cNvSpPr>
            <a:spLocks noGrp="1"/>
          </p:cNvSpPr>
          <p:nvPr>
            <p:ph type="title"/>
          </p:nvPr>
        </p:nvSpPr>
        <p:spPr>
          <a:xfrm>
            <a:off x="457200" y="274638"/>
            <a:ext cx="8229600" cy="1143000"/>
          </a:xfrm>
        </p:spPr>
        <p:txBody>
          <a:bodyPr>
            <a:normAutofit/>
          </a:bodyPr>
          <a:lstStyle/>
          <a:p>
            <a:pPr algn="l"/>
            <a:r>
              <a:rPr lang="en-US" sz="4000" b="1" dirty="0" smtClean="0">
                <a:latin typeface="+mn-lt"/>
              </a:rPr>
              <a:t>An example…</a:t>
            </a:r>
            <a:endParaRPr lang="en-US" sz="4000" b="1" dirty="0">
              <a:latin typeface="+mn-lt"/>
            </a:endParaRPr>
          </a:p>
        </p:txBody>
      </p:sp>
      <p:sp>
        <p:nvSpPr>
          <p:cNvPr id="11" name="TextBox 10"/>
          <p:cNvSpPr txBox="1"/>
          <p:nvPr/>
        </p:nvSpPr>
        <p:spPr>
          <a:xfrm>
            <a:off x="4495800" y="2971800"/>
            <a:ext cx="2022734" cy="400110"/>
          </a:xfrm>
          <a:prstGeom prst="rect">
            <a:avLst/>
          </a:prstGeom>
          <a:noFill/>
        </p:spPr>
        <p:txBody>
          <a:bodyPr wrap="none" rtlCol="0">
            <a:spAutoFit/>
          </a:bodyPr>
          <a:lstStyle/>
          <a:p>
            <a:r>
              <a:rPr lang="en-US" sz="2000" dirty="0" smtClean="0"/>
              <a:t>“High” Frequency</a:t>
            </a:r>
            <a:endParaRPr lang="en-US" sz="2000" dirty="0"/>
          </a:p>
        </p:txBody>
      </p:sp>
      <p:sp>
        <p:nvSpPr>
          <p:cNvPr id="12" name="TextBox 11"/>
          <p:cNvSpPr txBox="1"/>
          <p:nvPr/>
        </p:nvSpPr>
        <p:spPr>
          <a:xfrm>
            <a:off x="4495800" y="4038600"/>
            <a:ext cx="2428870" cy="400110"/>
          </a:xfrm>
          <a:prstGeom prst="rect">
            <a:avLst/>
          </a:prstGeom>
          <a:noFill/>
        </p:spPr>
        <p:txBody>
          <a:bodyPr wrap="none" rtlCol="0">
            <a:spAutoFit/>
          </a:bodyPr>
          <a:lstStyle/>
          <a:p>
            <a:r>
              <a:rPr lang="en-US" sz="2000" dirty="0" smtClean="0"/>
              <a:t>“Medium” Frequency</a:t>
            </a:r>
            <a:endParaRPr lang="en-US" sz="2000" dirty="0"/>
          </a:p>
        </p:txBody>
      </p:sp>
      <p:sp>
        <p:nvSpPr>
          <p:cNvPr id="13" name="TextBox 12"/>
          <p:cNvSpPr txBox="1"/>
          <p:nvPr/>
        </p:nvSpPr>
        <p:spPr>
          <a:xfrm>
            <a:off x="4495800" y="5029200"/>
            <a:ext cx="1980029" cy="400110"/>
          </a:xfrm>
          <a:prstGeom prst="rect">
            <a:avLst/>
          </a:prstGeom>
          <a:noFill/>
        </p:spPr>
        <p:txBody>
          <a:bodyPr wrap="none" rtlCol="0">
            <a:spAutoFit/>
          </a:bodyPr>
          <a:lstStyle/>
          <a:p>
            <a:r>
              <a:rPr lang="en-US" sz="2000" dirty="0" smtClean="0"/>
              <a:t>“Low” Frequency</a:t>
            </a:r>
            <a:endParaRPr lang="en-US" sz="2000" dirty="0"/>
          </a:p>
        </p:txBody>
      </p:sp>
    </p:spTree>
    <p:extLst>
      <p:ext uri="{BB962C8B-B14F-4D97-AF65-F5344CB8AC3E}">
        <p14:creationId xmlns:p14="http://schemas.microsoft.com/office/powerpoint/2010/main" val="454147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11" grpId="0"/>
      <p:bldP spid="11" grpId="1"/>
      <p:bldP spid="12" grpId="0"/>
      <p:bldP spid="12" grpId="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Experimental Setting</a:t>
            </a:r>
            <a:endParaRPr lang="en-US" b="1" dirty="0"/>
          </a:p>
        </p:txBody>
      </p:sp>
      <p:sp>
        <p:nvSpPr>
          <p:cNvPr id="4" name="Text Placeholder 3"/>
          <p:cNvSpPr>
            <a:spLocks noGrp="1"/>
          </p:cNvSpPr>
          <p:nvPr>
            <p:ph type="body" idx="1"/>
          </p:nvPr>
        </p:nvSpPr>
        <p:spPr/>
        <p:txBody>
          <a:bodyPr/>
          <a:lstStyle/>
          <a:p>
            <a:r>
              <a:rPr lang="en-US" dirty="0" smtClean="0"/>
              <a:t>University of Tokyo</a:t>
            </a:r>
            <a:endParaRPr lang="en-US" dirty="0"/>
          </a:p>
        </p:txBody>
      </p:sp>
      <p:sp>
        <p:nvSpPr>
          <p:cNvPr id="7" name="Content Placeholder 6"/>
          <p:cNvSpPr>
            <a:spLocks noGrp="1"/>
          </p:cNvSpPr>
          <p:nvPr>
            <p:ph sz="half" idx="2"/>
          </p:nvPr>
        </p:nvSpPr>
        <p:spPr>
          <a:xfrm>
            <a:off x="4646612" y="2221553"/>
            <a:ext cx="4040188" cy="3951288"/>
          </a:xfrm>
        </p:spPr>
        <p:txBody>
          <a:bodyPr>
            <a:normAutofit/>
          </a:bodyPr>
          <a:lstStyle/>
          <a:p>
            <a:r>
              <a:rPr lang="en-US" dirty="0" smtClean="0"/>
              <a:t>12-story building</a:t>
            </a:r>
          </a:p>
          <a:p>
            <a:pPr lvl="1"/>
            <a:r>
              <a:rPr lang="en-US" dirty="0" smtClean="0"/>
              <a:t>Built in 2005</a:t>
            </a:r>
          </a:p>
          <a:p>
            <a:r>
              <a:rPr lang="en-US" dirty="0" smtClean="0"/>
              <a:t>&gt;600 sensor stream dataset</a:t>
            </a:r>
          </a:p>
          <a:p>
            <a:r>
              <a:rPr lang="en-US" dirty="0" smtClean="0"/>
              <a:t>Lighting and HVAC for 231 rooms</a:t>
            </a:r>
          </a:p>
          <a:p>
            <a:r>
              <a:rPr lang="en-US" dirty="0" smtClean="0"/>
              <a:t>10 weeks of summer 2011</a:t>
            </a:r>
          </a:p>
          <a:p>
            <a:pPr lvl="1"/>
            <a:r>
              <a:rPr lang="en-US" dirty="0" smtClean="0"/>
              <a:t>Post-Fukushima Daiichi nuclear disaster </a:t>
            </a:r>
            <a:endParaRPr lang="en-US" dirty="0"/>
          </a:p>
        </p:txBody>
      </p:sp>
      <p:sp>
        <p:nvSpPr>
          <p:cNvPr id="6" name="Text Placeholder 5"/>
          <p:cNvSpPr>
            <a:spLocks noGrp="1"/>
          </p:cNvSpPr>
          <p:nvPr>
            <p:ph type="body" sz="quarter" idx="3"/>
          </p:nvPr>
        </p:nvSpPr>
        <p:spPr/>
        <p:txBody>
          <a:bodyPr>
            <a:normAutofit/>
          </a:bodyPr>
          <a:lstStyle/>
          <a:p>
            <a:r>
              <a:rPr lang="en-US" dirty="0" smtClean="0"/>
              <a:t>Engineering building 2</a:t>
            </a:r>
            <a:endParaRPr lang="en-US" dirty="0"/>
          </a:p>
        </p:txBody>
      </p:sp>
      <p:pic>
        <p:nvPicPr>
          <p:cNvPr id="10" name="Picture 9"/>
          <p:cNvPicPr>
            <a:picLocks noChangeAspect="1"/>
          </p:cNvPicPr>
          <p:nvPr/>
        </p:nvPicPr>
        <p:blipFill>
          <a:blip r:embed="rId2"/>
          <a:stretch>
            <a:fillRect/>
          </a:stretch>
        </p:blipFill>
        <p:spPr>
          <a:xfrm>
            <a:off x="1005254" y="2174875"/>
            <a:ext cx="2701541" cy="3998281"/>
          </a:xfrm>
          <a:prstGeom prst="rect">
            <a:avLst/>
          </a:prstGeom>
        </p:spPr>
      </p:pic>
    </p:spTree>
    <p:extLst>
      <p:ext uri="{BB962C8B-B14F-4D97-AF65-F5344CB8AC3E}">
        <p14:creationId xmlns:p14="http://schemas.microsoft.com/office/powerpoint/2010/main" val="279115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Analysis with EMD</a:t>
            </a:r>
            <a:endParaRPr lang="en-US" b="1" dirty="0"/>
          </a:p>
        </p:txBody>
      </p:sp>
      <p:pic>
        <p:nvPicPr>
          <p:cNvPr id="6" name="Picture 5" descr="Screen shot 2013-06-30 at 3.40.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54" y="4257020"/>
            <a:ext cx="8672546" cy="2070100"/>
          </a:xfrm>
          <a:prstGeom prst="rect">
            <a:avLst/>
          </a:prstGeom>
        </p:spPr>
      </p:pic>
      <p:pic>
        <p:nvPicPr>
          <p:cNvPr id="7" name="Picture 6" descr="Screen shot 2013-06-30 at 3.42.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00" y="1850270"/>
            <a:ext cx="8750300" cy="2082800"/>
          </a:xfrm>
          <a:prstGeom prst="rect">
            <a:avLst/>
          </a:prstGeom>
        </p:spPr>
      </p:pic>
      <p:sp>
        <p:nvSpPr>
          <p:cNvPr id="8" name="Rectangle 7"/>
          <p:cNvSpPr/>
          <p:nvPr/>
        </p:nvSpPr>
        <p:spPr>
          <a:xfrm>
            <a:off x="-618848" y="2927611"/>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48" y="5334696"/>
            <a:ext cx="10397825" cy="1277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289" y="2694367"/>
            <a:ext cx="2064280" cy="6237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311" y="5140326"/>
            <a:ext cx="2064280" cy="6237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16200000">
            <a:off x="-517247" y="2727555"/>
            <a:ext cx="1403825" cy="400110"/>
          </a:xfrm>
          <a:prstGeom prst="rect">
            <a:avLst/>
          </a:prstGeom>
          <a:noFill/>
        </p:spPr>
        <p:txBody>
          <a:bodyPr wrap="none" rtlCol="0">
            <a:spAutoFit/>
          </a:bodyPr>
          <a:lstStyle/>
          <a:p>
            <a:r>
              <a:rPr lang="en-US" sz="2000" b="1" dirty="0" smtClean="0">
                <a:solidFill>
                  <a:srgbClr val="008000"/>
                </a:solidFill>
              </a:rPr>
              <a:t>Same room</a:t>
            </a:r>
            <a:endParaRPr lang="en-US" sz="2000" b="1" dirty="0">
              <a:solidFill>
                <a:srgbClr val="008000"/>
              </a:solidFill>
            </a:endParaRPr>
          </a:p>
        </p:txBody>
      </p:sp>
      <p:sp>
        <p:nvSpPr>
          <p:cNvPr id="11" name="TextBox 10"/>
          <p:cNvSpPr txBox="1"/>
          <p:nvPr/>
        </p:nvSpPr>
        <p:spPr>
          <a:xfrm rot="16200000">
            <a:off x="-701817" y="5246168"/>
            <a:ext cx="1877437" cy="400110"/>
          </a:xfrm>
          <a:prstGeom prst="rect">
            <a:avLst/>
          </a:prstGeom>
          <a:noFill/>
        </p:spPr>
        <p:txBody>
          <a:bodyPr wrap="none" rtlCol="0">
            <a:spAutoFit/>
          </a:bodyPr>
          <a:lstStyle/>
          <a:p>
            <a:r>
              <a:rPr lang="en-US" sz="2000" b="1" dirty="0" smtClean="0">
                <a:solidFill>
                  <a:schemeClr val="tx2">
                    <a:lumMod val="60000"/>
                    <a:lumOff val="40000"/>
                  </a:schemeClr>
                </a:solidFill>
              </a:rPr>
              <a:t>Different rooms</a:t>
            </a:r>
            <a:endParaRPr lang="en-US" sz="2000" b="1" dirty="0">
              <a:solidFill>
                <a:schemeClr val="tx2">
                  <a:lumMod val="60000"/>
                  <a:lumOff val="40000"/>
                </a:schemeClr>
              </a:solidFill>
            </a:endParaRPr>
          </a:p>
        </p:txBody>
      </p:sp>
    </p:spTree>
    <p:extLst>
      <p:ext uri="{BB962C8B-B14F-4D97-AF65-F5344CB8AC3E}">
        <p14:creationId xmlns:p14="http://schemas.microsoft.com/office/powerpoint/2010/main" val="35927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Broader validation</a:t>
            </a:r>
            <a:endParaRPr lang="en-US" b="1" dirty="0"/>
          </a:p>
        </p:txBody>
      </p:sp>
      <p:sp>
        <p:nvSpPr>
          <p:cNvPr id="4" name="Rectangle 2"/>
          <p:cNvSpPr txBox="1">
            <a:spLocks noChangeArrowheads="1"/>
          </p:cNvSpPr>
          <p:nvPr/>
        </p:nvSpPr>
        <p:spPr>
          <a:xfrm>
            <a:off x="96174" y="1549566"/>
            <a:ext cx="9178914" cy="4903951"/>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5000"/>
              </a:lnSpc>
              <a:spcBef>
                <a:spcPct val="0"/>
              </a:spcBef>
              <a:buFontTx/>
              <a:buNone/>
            </a:pPr>
            <a:r>
              <a:rPr lang="en-US" sz="2700" dirty="0" smtClean="0">
                <a:solidFill>
                  <a:srgbClr val="000000"/>
                </a:solidFill>
                <a:latin typeface="Arial" charset="0"/>
              </a:rPr>
              <a:t>Run across 674 sensors</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114300" lvl="1" indent="0">
              <a:lnSpc>
                <a:spcPct val="95000"/>
              </a:lnSpc>
              <a:spcBef>
                <a:spcPct val="0"/>
              </a:spcBef>
              <a:buClr>
                <a:srgbClr val="000000"/>
              </a:buClr>
              <a:buNone/>
            </a:pPr>
            <a:r>
              <a:rPr lang="en-US" sz="2700" dirty="0" smtClean="0">
                <a:solidFill>
                  <a:srgbClr val="000000"/>
                </a:solidFill>
                <a:latin typeface="Arial" charset="0"/>
              </a:rPr>
              <a:t> </a:t>
            </a:r>
            <a:endParaRPr lang="en-US" dirty="0" smtClean="0">
              <a:solidFill>
                <a:srgbClr val="000000"/>
              </a:solidFill>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a:p>
            <a:pPr marL="0" indent="0">
              <a:lnSpc>
                <a:spcPct val="95000"/>
              </a:lnSpc>
              <a:spcBef>
                <a:spcPct val="0"/>
              </a:spcBef>
              <a:buFontTx/>
              <a:buNone/>
            </a:pPr>
            <a:endParaRPr lang="en-US" sz="2700" dirty="0" smtClean="0">
              <a:solidFill>
                <a:srgbClr val="000000"/>
              </a:solidFill>
              <a:latin typeface="Arial"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55" y="2540001"/>
            <a:ext cx="4056571" cy="3083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526" y="2559386"/>
            <a:ext cx="4029431" cy="30640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2-08-21 at 12.16.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4" y="2002817"/>
            <a:ext cx="4305300" cy="4724400"/>
          </a:xfrm>
          <a:prstGeom prst="rect">
            <a:avLst/>
          </a:prstGeom>
        </p:spPr>
      </p:pic>
      <p:sp>
        <p:nvSpPr>
          <p:cNvPr id="8" name="TextBox 7"/>
          <p:cNvSpPr txBox="1"/>
          <p:nvPr/>
        </p:nvSpPr>
        <p:spPr>
          <a:xfrm>
            <a:off x="4527382" y="2002817"/>
            <a:ext cx="4760928" cy="369332"/>
          </a:xfrm>
          <a:prstGeom prst="rect">
            <a:avLst/>
          </a:prstGeom>
          <a:noFill/>
        </p:spPr>
        <p:txBody>
          <a:bodyPr wrap="square" rtlCol="0">
            <a:spAutoFit/>
          </a:bodyPr>
          <a:lstStyle/>
          <a:p>
            <a:r>
              <a:rPr lang="en-US" b="1" dirty="0" smtClean="0">
                <a:solidFill>
                  <a:srgbClr val="FF0000"/>
                </a:solidFill>
              </a:rPr>
              <a:t>Geometric Verification Promising</a:t>
            </a:r>
            <a:endParaRPr lang="en-US" b="1" dirty="0">
              <a:solidFill>
                <a:srgbClr val="FF0000"/>
              </a:solidFill>
            </a:endParaRPr>
          </a:p>
        </p:txBody>
      </p:sp>
      <p:sp>
        <p:nvSpPr>
          <p:cNvPr id="7" name="Rectangle 6"/>
          <p:cNvSpPr/>
          <p:nvPr/>
        </p:nvSpPr>
        <p:spPr>
          <a:xfrm>
            <a:off x="5654842" y="2397715"/>
            <a:ext cx="989263" cy="325131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21830" y="5860352"/>
            <a:ext cx="3714103" cy="646331"/>
          </a:xfrm>
          <a:prstGeom prst="rect">
            <a:avLst/>
          </a:prstGeom>
          <a:noFill/>
        </p:spPr>
        <p:txBody>
          <a:bodyPr wrap="none" rtlCol="0">
            <a:spAutoFit/>
          </a:bodyPr>
          <a:lstStyle/>
          <a:p>
            <a:r>
              <a:rPr lang="en-US" b="1" dirty="0" smtClean="0">
                <a:solidFill>
                  <a:srgbClr val="558ED5"/>
                </a:solidFill>
              </a:rPr>
              <a:t>Many sensors intrinsically unrelated,</a:t>
            </a:r>
          </a:p>
          <a:p>
            <a:r>
              <a:rPr lang="en-US" b="1" dirty="0" smtClean="0">
                <a:solidFill>
                  <a:srgbClr val="558ED5"/>
                </a:solidFill>
              </a:rPr>
              <a:t>Few related</a:t>
            </a:r>
            <a:endParaRPr lang="en-US" b="1" dirty="0">
              <a:solidFill>
                <a:srgbClr val="558ED5"/>
              </a:solidFill>
            </a:endParaRPr>
          </a:p>
        </p:txBody>
      </p:sp>
    </p:spTree>
    <p:extLst>
      <p:ext uri="{BB962C8B-B14F-4D97-AF65-F5344CB8AC3E}">
        <p14:creationId xmlns:p14="http://schemas.microsoft.com/office/powerpoint/2010/main" val="2303748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66667E-6 -3.7037E-7 L 0.08923 -3.7037E-7 " pathEditMode="relative" rAng="0" ptsTypes="AA">
                                      <p:cBhvr>
                                        <p:cTn id="14" dur="2000" fill="hold"/>
                                        <p:tgtEl>
                                          <p:spTgt spid="7"/>
                                        </p:tgtEl>
                                        <p:attrNameLst>
                                          <p:attrName>ppt_x</p:attrName>
                                          <p:attrName>ppt_y</p:attrName>
                                        </p:attrNameLst>
                                      </p:cBhvr>
                                      <p:rCtr x="4462" y="0"/>
                                    </p:animMotion>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4000" b="1" dirty="0" smtClean="0">
                <a:latin typeface="+mn-lt"/>
              </a:rPr>
              <a:t>Data set</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5 rooms, 3 sensors/room</a:t>
            </a:r>
          </a:p>
          <a:p>
            <a:r>
              <a:rPr lang="en-US" dirty="0" smtClean="0"/>
              <a:t>Sensor type: temperature, humidity, CO</a:t>
            </a:r>
            <a:r>
              <a:rPr lang="en-US" baseline="-25000" dirty="0" smtClean="0"/>
              <a:t>2</a:t>
            </a:r>
            <a:endParaRPr lang="en-US" baseline="-25000" dirty="0"/>
          </a:p>
          <a:p>
            <a:r>
              <a:rPr lang="en-US" dirty="0" smtClean="0"/>
              <a:t>Over a one-month period</a:t>
            </a:r>
          </a:p>
        </p:txBody>
      </p:sp>
      <p:pic>
        <p:nvPicPr>
          <p:cNvPr id="4" name="Picture 3"/>
          <p:cNvPicPr>
            <a:picLocks noChangeAspect="1"/>
          </p:cNvPicPr>
          <p:nvPr/>
        </p:nvPicPr>
        <p:blipFill>
          <a:blip r:embed="rId3"/>
          <a:stretch>
            <a:fillRect/>
          </a:stretch>
        </p:blipFill>
        <p:spPr>
          <a:xfrm>
            <a:off x="4648200" y="3731217"/>
            <a:ext cx="4199890" cy="2847383"/>
          </a:xfrm>
          <a:prstGeom prst="rect">
            <a:avLst/>
          </a:prstGeom>
        </p:spPr>
      </p:pic>
    </p:spTree>
    <p:extLst>
      <p:ext uri="{BB962C8B-B14F-4D97-AF65-F5344CB8AC3E}">
        <p14:creationId xmlns:p14="http://schemas.microsoft.com/office/powerpoint/2010/main" val="268407390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4000" b="1" dirty="0" smtClean="0">
                <a:latin typeface="+mn-lt"/>
              </a:rPr>
              <a:t>Results</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Clustering results (MDS + k-means)</a:t>
            </a:r>
          </a:p>
        </p:txBody>
      </p:sp>
      <p:sp>
        <p:nvSpPr>
          <p:cNvPr id="9" name="TextBox 8"/>
          <p:cNvSpPr txBox="1"/>
          <p:nvPr/>
        </p:nvSpPr>
        <p:spPr>
          <a:xfrm>
            <a:off x="762000" y="5334000"/>
            <a:ext cx="3276600" cy="1015663"/>
          </a:xfrm>
          <a:prstGeom prst="rect">
            <a:avLst/>
          </a:prstGeom>
          <a:noFill/>
        </p:spPr>
        <p:txBody>
          <a:bodyPr wrap="square" rtlCol="0">
            <a:spAutoFit/>
          </a:bodyPr>
          <a:lstStyle/>
          <a:p>
            <a:pPr algn="ctr"/>
            <a:r>
              <a:rPr lang="en-US" dirty="0" smtClean="0"/>
              <a:t>On </a:t>
            </a:r>
            <a:r>
              <a:rPr lang="en-US" dirty="0" err="1" smtClean="0"/>
              <a:t>corrcoef</a:t>
            </a:r>
            <a:r>
              <a:rPr lang="en-US" dirty="0" smtClean="0"/>
              <a:t> from </a:t>
            </a:r>
            <a:r>
              <a:rPr lang="en-US" dirty="0"/>
              <a:t>r</a:t>
            </a:r>
            <a:r>
              <a:rPr lang="en-US" dirty="0" smtClean="0"/>
              <a:t>e-</a:t>
            </a:r>
            <a:r>
              <a:rPr lang="en-US" dirty="0" err="1" smtClean="0"/>
              <a:t>aggr</a:t>
            </a:r>
            <a:r>
              <a:rPr lang="en-US" dirty="0" smtClean="0"/>
              <a:t>.</a:t>
            </a:r>
          </a:p>
          <a:p>
            <a:r>
              <a:rPr lang="en-US" sz="2000" dirty="0" smtClean="0"/>
              <a:t> </a:t>
            </a:r>
          </a:p>
          <a:p>
            <a:pPr algn="ctr"/>
            <a:r>
              <a:rPr lang="en-US" sz="2000" dirty="0" smtClean="0"/>
              <a:t>12/15 correct = 80%</a:t>
            </a:r>
            <a:endParaRPr lang="en-US" sz="2000" dirty="0"/>
          </a:p>
        </p:txBody>
      </p:sp>
      <p:sp>
        <p:nvSpPr>
          <p:cNvPr id="10" name="TextBox 9"/>
          <p:cNvSpPr txBox="1"/>
          <p:nvPr/>
        </p:nvSpPr>
        <p:spPr>
          <a:xfrm>
            <a:off x="5105400" y="5334000"/>
            <a:ext cx="3200400" cy="1015663"/>
          </a:xfrm>
          <a:prstGeom prst="rect">
            <a:avLst/>
          </a:prstGeom>
          <a:noFill/>
        </p:spPr>
        <p:txBody>
          <a:bodyPr wrap="square" rtlCol="0">
            <a:spAutoFit/>
          </a:bodyPr>
          <a:lstStyle/>
          <a:p>
            <a:pPr algn="ctr"/>
            <a:r>
              <a:rPr lang="en-US" dirty="0"/>
              <a:t>On </a:t>
            </a:r>
            <a:r>
              <a:rPr lang="en-US" dirty="0" err="1"/>
              <a:t>corrcoef</a:t>
            </a:r>
            <a:r>
              <a:rPr lang="en-US" dirty="0"/>
              <a:t> from </a:t>
            </a:r>
            <a:r>
              <a:rPr lang="en-US" dirty="0" smtClean="0"/>
              <a:t>raw traces</a:t>
            </a:r>
          </a:p>
          <a:p>
            <a:pPr algn="ctr"/>
            <a:endParaRPr lang="en-US" sz="2000" dirty="0" smtClean="0"/>
          </a:p>
          <a:p>
            <a:pPr algn="ctr"/>
            <a:r>
              <a:rPr lang="en-US" sz="2000" dirty="0" smtClean="0"/>
              <a:t>8/15 correct = 53.3%</a:t>
            </a:r>
            <a:endParaRPr lang="en-US" sz="2000" dirty="0"/>
          </a:p>
        </p:txBody>
      </p:sp>
      <p:pic>
        <p:nvPicPr>
          <p:cNvPr id="6" name="Picture 5" descr="res_emd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51" y="2362200"/>
            <a:ext cx="3544349" cy="3026115"/>
          </a:xfrm>
          <a:prstGeom prst="rect">
            <a:avLst/>
          </a:prstGeom>
        </p:spPr>
      </p:pic>
      <p:pic>
        <p:nvPicPr>
          <p:cNvPr id="7" name="Picture 6" descr="res_bsln_new.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2362200"/>
            <a:ext cx="3581400" cy="3049786"/>
          </a:xfrm>
          <a:prstGeom prst="rect">
            <a:avLst/>
          </a:prstGeom>
        </p:spPr>
      </p:pic>
      <p:sp>
        <p:nvSpPr>
          <p:cNvPr id="5" name="TextBox 4"/>
          <p:cNvSpPr txBox="1"/>
          <p:nvPr/>
        </p:nvSpPr>
        <p:spPr>
          <a:xfrm>
            <a:off x="762000" y="2164080"/>
            <a:ext cx="3542331" cy="400110"/>
          </a:xfrm>
          <a:prstGeom prst="rect">
            <a:avLst/>
          </a:prstGeom>
          <a:noFill/>
        </p:spPr>
        <p:txBody>
          <a:bodyPr wrap="none" rtlCol="0">
            <a:spAutoFit/>
          </a:bodyPr>
          <a:lstStyle/>
          <a:p>
            <a:r>
              <a:rPr lang="en-US" sz="2000" dirty="0" smtClean="0"/>
              <a:t>-MDS: Multidimensional Scaling</a:t>
            </a:r>
            <a:endParaRPr lang="en-US" sz="2000" dirty="0"/>
          </a:p>
        </p:txBody>
      </p:sp>
    </p:spTree>
    <p:extLst>
      <p:ext uri="{BB962C8B-B14F-4D97-AF65-F5344CB8AC3E}">
        <p14:creationId xmlns:p14="http://schemas.microsoft.com/office/powerpoint/2010/main" val="12039487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4000" b="1" dirty="0" smtClean="0">
                <a:latin typeface="+mn-lt"/>
              </a:rPr>
              <a:t>Results</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Clustering results (</a:t>
            </a:r>
            <a:r>
              <a:rPr lang="en-US" dirty="0" err="1" smtClean="0"/>
              <a:t>thresholding</a:t>
            </a:r>
            <a:r>
              <a:rPr lang="en-US" dirty="0" smtClean="0"/>
              <a:t> based)</a:t>
            </a:r>
            <a:endParaRPr lang="en-US" dirty="0"/>
          </a:p>
        </p:txBody>
      </p:sp>
      <p:pic>
        <p:nvPicPr>
          <p:cNvPr id="7" name="Picture 6"/>
          <p:cNvPicPr>
            <a:picLocks noChangeAspect="1"/>
          </p:cNvPicPr>
          <p:nvPr/>
        </p:nvPicPr>
        <p:blipFill>
          <a:blip r:embed="rId3"/>
          <a:stretch>
            <a:fillRect/>
          </a:stretch>
        </p:blipFill>
        <p:spPr>
          <a:xfrm>
            <a:off x="1032152" y="2590800"/>
            <a:ext cx="3539848" cy="3276600"/>
          </a:xfrm>
          <a:prstGeom prst="rect">
            <a:avLst/>
          </a:prstGeom>
        </p:spPr>
      </p:pic>
      <p:sp>
        <p:nvSpPr>
          <p:cNvPr id="8" name="TextBox 7"/>
          <p:cNvSpPr txBox="1"/>
          <p:nvPr/>
        </p:nvSpPr>
        <p:spPr>
          <a:xfrm>
            <a:off x="5257800" y="3333690"/>
            <a:ext cx="2667000" cy="400110"/>
          </a:xfrm>
          <a:prstGeom prst="rect">
            <a:avLst/>
          </a:prstGeom>
          <a:noFill/>
        </p:spPr>
        <p:txBody>
          <a:bodyPr wrap="square" rtlCol="0">
            <a:spAutoFit/>
          </a:bodyPr>
          <a:lstStyle/>
          <a:p>
            <a:r>
              <a:rPr lang="en-US" sz="2000" dirty="0" smtClean="0"/>
              <a:t>14/15 correct = 93.3%</a:t>
            </a:r>
            <a:endParaRPr lang="en-US" sz="2000" dirty="0"/>
          </a:p>
        </p:txBody>
      </p:sp>
      <p:sp>
        <p:nvSpPr>
          <p:cNvPr id="4" name="Rectangle 3"/>
          <p:cNvSpPr/>
          <p:nvPr/>
        </p:nvSpPr>
        <p:spPr>
          <a:xfrm>
            <a:off x="1676400" y="4907965"/>
            <a:ext cx="2743200" cy="228600"/>
          </a:xfrm>
          <a:prstGeom prst="rect">
            <a:avLst/>
          </a:prstGeom>
          <a:noFill/>
          <a:ln w="28575" cmpd="sng">
            <a:solidFill>
              <a:srgbClr val="FF66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9" name="TextBox 8"/>
          <p:cNvSpPr txBox="1"/>
          <p:nvPr/>
        </p:nvSpPr>
        <p:spPr>
          <a:xfrm>
            <a:off x="4114800" y="6477000"/>
            <a:ext cx="4959736" cy="307777"/>
          </a:xfrm>
          <a:prstGeom prst="rect">
            <a:avLst/>
          </a:prstGeom>
          <a:noFill/>
        </p:spPr>
        <p:txBody>
          <a:bodyPr wrap="none" rtlCol="0">
            <a:spAutoFit/>
          </a:bodyPr>
          <a:lstStyle/>
          <a:p>
            <a:r>
              <a:rPr lang="en-US" sz="1400" dirty="0" smtClean="0"/>
              <a:t>*A-B-C-D-E is used to denote the ground truth location of sensors</a:t>
            </a:r>
            <a:endParaRPr lang="en-US" sz="1400" dirty="0"/>
          </a:p>
        </p:txBody>
      </p:sp>
    </p:spTree>
    <p:extLst>
      <p:ext uri="{BB962C8B-B14F-4D97-AF65-F5344CB8AC3E}">
        <p14:creationId xmlns:p14="http://schemas.microsoft.com/office/powerpoint/2010/main" val="260962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Waste in Buildings</a:t>
            </a:r>
            <a:endParaRPr lang="en-US" b="1" dirty="0"/>
          </a:p>
        </p:txBody>
      </p:sp>
      <p:pic>
        <p:nvPicPr>
          <p:cNvPr id="3" name="Picture 4"/>
          <p:cNvPicPr>
            <a:picLocks noChangeAspect="1"/>
          </p:cNvPicPr>
          <p:nvPr/>
        </p:nvPicPr>
        <p:blipFill>
          <a:blip r:embed="rId2"/>
          <a:srcRect/>
          <a:stretch>
            <a:fillRect/>
          </a:stretch>
        </p:blipFill>
        <p:spPr bwMode="auto">
          <a:xfrm>
            <a:off x="3844084" y="1546225"/>
            <a:ext cx="5125446" cy="4873750"/>
          </a:xfrm>
          <a:prstGeom prst="rect">
            <a:avLst/>
          </a:prstGeom>
          <a:noFill/>
          <a:ln w="9525">
            <a:noFill/>
            <a:miter lim="800000"/>
            <a:headEnd/>
            <a:tailEnd/>
          </a:ln>
        </p:spPr>
      </p:pic>
      <p:grpSp>
        <p:nvGrpSpPr>
          <p:cNvPr id="9" name="Group 8"/>
          <p:cNvGrpSpPr/>
          <p:nvPr/>
        </p:nvGrpSpPr>
        <p:grpSpPr>
          <a:xfrm>
            <a:off x="3562762" y="3527150"/>
            <a:ext cx="2536883" cy="3149292"/>
            <a:chOff x="163128" y="2957672"/>
            <a:chExt cx="2536883" cy="3149292"/>
          </a:xfrm>
        </p:grpSpPr>
        <p:pic>
          <p:nvPicPr>
            <p:cNvPr id="4" name="Picture 3"/>
            <p:cNvPicPr>
              <a:picLocks noChangeAspect="1"/>
            </p:cNvPicPr>
            <p:nvPr/>
          </p:nvPicPr>
          <p:blipFill>
            <a:blip r:embed="rId3"/>
            <a:stretch>
              <a:fillRect/>
            </a:stretch>
          </p:blipFill>
          <p:spPr>
            <a:xfrm>
              <a:off x="163128" y="3345388"/>
              <a:ext cx="2536883" cy="2761576"/>
            </a:xfrm>
            <a:prstGeom prst="rect">
              <a:avLst/>
            </a:prstGeom>
          </p:spPr>
        </p:pic>
        <p:sp>
          <p:nvSpPr>
            <p:cNvPr id="5" name="TextBox 4"/>
            <p:cNvSpPr txBox="1"/>
            <p:nvPr/>
          </p:nvSpPr>
          <p:spPr>
            <a:xfrm>
              <a:off x="163128" y="2957672"/>
              <a:ext cx="1326004" cy="400110"/>
            </a:xfrm>
            <a:prstGeom prst="rect">
              <a:avLst/>
            </a:prstGeom>
            <a:noFill/>
          </p:spPr>
          <p:txBody>
            <a:bodyPr wrap="none" rtlCol="0">
              <a:spAutoFit/>
            </a:bodyPr>
            <a:lstStyle/>
            <a:p>
              <a:r>
                <a:rPr lang="en-US" sz="2000" b="1" dirty="0" smtClean="0">
                  <a:solidFill>
                    <a:srgbClr val="FF0000"/>
                  </a:solidFill>
                </a:rPr>
                <a:t>Dirty Filter</a:t>
              </a:r>
              <a:endParaRPr lang="en-US" sz="2000" b="1" dirty="0">
                <a:solidFill>
                  <a:srgbClr val="FF0000"/>
                </a:solidFill>
              </a:endParaRPr>
            </a:p>
          </p:txBody>
        </p:sp>
      </p:grpSp>
      <p:grpSp>
        <p:nvGrpSpPr>
          <p:cNvPr id="8" name="Group 7"/>
          <p:cNvGrpSpPr/>
          <p:nvPr/>
        </p:nvGrpSpPr>
        <p:grpSpPr>
          <a:xfrm>
            <a:off x="457200" y="1048794"/>
            <a:ext cx="3048000" cy="2686110"/>
            <a:chOff x="1656521" y="1941264"/>
            <a:chExt cx="3048000" cy="2686110"/>
          </a:xfrm>
        </p:grpSpPr>
        <p:pic>
          <p:nvPicPr>
            <p:cNvPr id="6" name="Picture 5"/>
            <p:cNvPicPr>
              <a:picLocks noChangeAspect="1"/>
            </p:cNvPicPr>
            <p:nvPr/>
          </p:nvPicPr>
          <p:blipFill>
            <a:blip r:embed="rId4"/>
            <a:stretch>
              <a:fillRect/>
            </a:stretch>
          </p:blipFill>
          <p:spPr>
            <a:xfrm>
              <a:off x="1656521" y="2341374"/>
              <a:ext cx="3048000" cy="2286000"/>
            </a:xfrm>
            <a:prstGeom prst="rect">
              <a:avLst/>
            </a:prstGeom>
          </p:spPr>
        </p:pic>
        <p:sp>
          <p:nvSpPr>
            <p:cNvPr id="7" name="TextBox 6"/>
            <p:cNvSpPr txBox="1"/>
            <p:nvPr/>
          </p:nvSpPr>
          <p:spPr>
            <a:xfrm>
              <a:off x="1656521" y="1941264"/>
              <a:ext cx="2268069" cy="400110"/>
            </a:xfrm>
            <a:prstGeom prst="rect">
              <a:avLst/>
            </a:prstGeom>
            <a:noFill/>
          </p:spPr>
          <p:txBody>
            <a:bodyPr wrap="none" rtlCol="0">
              <a:spAutoFit/>
            </a:bodyPr>
            <a:lstStyle/>
            <a:p>
              <a:r>
                <a:rPr lang="en-US" sz="2000" b="1" dirty="0" smtClean="0">
                  <a:solidFill>
                    <a:srgbClr val="FF0000"/>
                  </a:solidFill>
                </a:rPr>
                <a:t>Lights/HVAC left on</a:t>
              </a:r>
              <a:endParaRPr lang="en-US" sz="2000" b="1" dirty="0">
                <a:solidFill>
                  <a:srgbClr val="FF0000"/>
                </a:solidFill>
              </a:endParaRPr>
            </a:p>
          </p:txBody>
        </p:sp>
      </p:grpSp>
      <p:grpSp>
        <p:nvGrpSpPr>
          <p:cNvPr id="14" name="Group 13"/>
          <p:cNvGrpSpPr/>
          <p:nvPr/>
        </p:nvGrpSpPr>
        <p:grpSpPr>
          <a:xfrm>
            <a:off x="717000" y="3914866"/>
            <a:ext cx="2665689" cy="2943086"/>
            <a:chOff x="2933990" y="3871764"/>
            <a:chExt cx="2665689" cy="2943086"/>
          </a:xfrm>
        </p:grpSpPr>
        <p:pic>
          <p:nvPicPr>
            <p:cNvPr id="12" name="Picture 11" descr="Screen shot 2013-04-09 at 8.29.4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3990" y="3871764"/>
              <a:ext cx="1981200" cy="2235200"/>
            </a:xfrm>
            <a:prstGeom prst="rect">
              <a:avLst/>
            </a:prstGeom>
          </p:spPr>
        </p:pic>
        <p:sp>
          <p:nvSpPr>
            <p:cNvPr id="13" name="TextBox 12"/>
            <p:cNvSpPr txBox="1"/>
            <p:nvPr/>
          </p:nvSpPr>
          <p:spPr>
            <a:xfrm>
              <a:off x="2933990" y="6106964"/>
              <a:ext cx="2665689" cy="707886"/>
            </a:xfrm>
            <a:prstGeom prst="rect">
              <a:avLst/>
            </a:prstGeom>
            <a:noFill/>
          </p:spPr>
          <p:txBody>
            <a:bodyPr wrap="none" rtlCol="0">
              <a:spAutoFit/>
            </a:bodyPr>
            <a:lstStyle/>
            <a:p>
              <a:r>
                <a:rPr lang="en-US" sz="2000" b="1" dirty="0" smtClean="0">
                  <a:solidFill>
                    <a:srgbClr val="FF0000"/>
                  </a:solidFill>
                </a:rPr>
                <a:t>Exhaust fan hard-wired</a:t>
              </a:r>
            </a:p>
            <a:p>
              <a:r>
                <a:rPr lang="en-US" sz="2000" b="1" dirty="0" smtClean="0">
                  <a:solidFill>
                    <a:srgbClr val="FF0000"/>
                  </a:solidFill>
                </a:rPr>
                <a:t>Always “on”</a:t>
              </a:r>
              <a:endParaRPr lang="en-US" sz="2000" b="1" dirty="0">
                <a:solidFill>
                  <a:srgbClr val="FF0000"/>
                </a:solidFill>
              </a:endParaRPr>
            </a:p>
          </p:txBody>
        </p:sp>
      </p:grpSp>
    </p:spTree>
    <p:extLst>
      <p:ext uri="{BB962C8B-B14F-4D97-AF65-F5344CB8AC3E}">
        <p14:creationId xmlns:p14="http://schemas.microsoft.com/office/powerpoint/2010/main" val="813807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Retro-commissioning</a:t>
            </a:r>
            <a:endParaRPr lang="en-US" b="1" dirty="0"/>
          </a:p>
        </p:txBody>
      </p:sp>
      <p:pic>
        <p:nvPicPr>
          <p:cNvPr id="4" name="Picture 3" descr="Screen shot 2013-04-08 at 8.59.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40" y="1417638"/>
            <a:ext cx="7352487" cy="4768040"/>
          </a:xfrm>
          <a:prstGeom prst="rect">
            <a:avLst/>
          </a:prstGeom>
        </p:spPr>
      </p:pic>
      <p:sp>
        <p:nvSpPr>
          <p:cNvPr id="6" name="Rectangle 5"/>
          <p:cNvSpPr/>
          <p:nvPr/>
        </p:nvSpPr>
        <p:spPr>
          <a:xfrm>
            <a:off x="769040" y="2643083"/>
            <a:ext cx="7352487" cy="57209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25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Holistic Building Optimization</a:t>
            </a:r>
            <a:endParaRPr lang="en-US" b="1" dirty="0"/>
          </a:p>
        </p:txBody>
      </p:sp>
      <p:sp>
        <p:nvSpPr>
          <p:cNvPr id="7" name="Content Placeholder 6"/>
          <p:cNvSpPr>
            <a:spLocks noGrp="1"/>
          </p:cNvSpPr>
          <p:nvPr>
            <p:ph idx="1"/>
          </p:nvPr>
        </p:nvSpPr>
        <p:spPr>
          <a:xfrm>
            <a:off x="457200" y="4610878"/>
            <a:ext cx="8229600" cy="1597025"/>
          </a:xfrm>
        </p:spPr>
        <p:txBody>
          <a:bodyPr>
            <a:noAutofit/>
          </a:bodyPr>
          <a:lstStyle/>
          <a:p>
            <a:r>
              <a:rPr lang="en-US" b="1" dirty="0" smtClean="0"/>
              <a:t>Aggregate</a:t>
            </a:r>
            <a:r>
              <a:rPr lang="en-US" dirty="0" smtClean="0"/>
              <a:t> load decisions trickle down </a:t>
            </a:r>
          </a:p>
          <a:p>
            <a:r>
              <a:rPr lang="en-US" dirty="0" smtClean="0"/>
              <a:t>Local control based on </a:t>
            </a:r>
            <a:r>
              <a:rPr lang="en-US" b="1" dirty="0" smtClean="0"/>
              <a:t>local conditions</a:t>
            </a:r>
            <a:endParaRPr lang="en-US" b="1" dirty="0"/>
          </a:p>
        </p:txBody>
      </p:sp>
      <p:pic>
        <p:nvPicPr>
          <p:cNvPr id="4" name="Picture 3" descr="Screen shot 2013-06-28 at 9.1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62" y="1417638"/>
            <a:ext cx="7226300" cy="3111500"/>
          </a:xfrm>
          <a:prstGeom prst="rect">
            <a:avLst/>
          </a:prstGeom>
        </p:spPr>
      </p:pic>
      <p:sp>
        <p:nvSpPr>
          <p:cNvPr id="5" name="TextBox 4"/>
          <p:cNvSpPr txBox="1"/>
          <p:nvPr/>
        </p:nvSpPr>
        <p:spPr>
          <a:xfrm>
            <a:off x="0" y="5921143"/>
            <a:ext cx="9144000" cy="1107996"/>
          </a:xfrm>
          <a:prstGeom prst="rect">
            <a:avLst/>
          </a:prstGeom>
          <a:noFill/>
        </p:spPr>
        <p:txBody>
          <a:bodyPr wrap="square" rtlCol="0">
            <a:spAutoFit/>
          </a:bodyPr>
          <a:lstStyle/>
          <a:p>
            <a:r>
              <a:rPr lang="en-US" sz="1600" dirty="0" smtClean="0"/>
              <a:t>[1] </a:t>
            </a:r>
            <a:r>
              <a:rPr lang="en-US" sz="1600" dirty="0" err="1"/>
              <a:t>Yudong</a:t>
            </a:r>
            <a:r>
              <a:rPr lang="en-US" sz="1600" dirty="0"/>
              <a:t> Ma; </a:t>
            </a:r>
            <a:r>
              <a:rPr lang="en-US" sz="1600" dirty="0" err="1"/>
              <a:t>Kelman</a:t>
            </a:r>
            <a:r>
              <a:rPr lang="en-US" sz="1600" dirty="0"/>
              <a:t>, A.; Daly, A.; </a:t>
            </a:r>
            <a:r>
              <a:rPr lang="en-US" sz="1600" dirty="0" err="1"/>
              <a:t>Borrelli</a:t>
            </a:r>
            <a:r>
              <a:rPr lang="en-US" sz="1600" dirty="0"/>
              <a:t>, F., </a:t>
            </a:r>
            <a:r>
              <a:rPr lang="en-US" sz="1600" dirty="0" smtClean="0"/>
              <a:t>"</a:t>
            </a:r>
            <a:r>
              <a:rPr lang="en-US" sz="1600" dirty="0"/>
              <a:t>Predictive Control for Energy Efficient </a:t>
            </a:r>
            <a:r>
              <a:rPr lang="en-US" sz="1600" dirty="0" smtClean="0"/>
              <a:t>Buildings with </a:t>
            </a:r>
            <a:r>
              <a:rPr lang="en-US" sz="1600" dirty="0"/>
              <a:t>Thermal Storage: Modeling, Stimulation,  </a:t>
            </a:r>
            <a:r>
              <a:rPr lang="en-US" sz="1600" dirty="0" smtClean="0"/>
              <a:t>and </a:t>
            </a:r>
            <a:r>
              <a:rPr lang="en-US" sz="1600" dirty="0"/>
              <a:t>Experiments," Control Systems, IEEE </a:t>
            </a:r>
            <a:r>
              <a:rPr lang="en-US" sz="1600" dirty="0" smtClean="0"/>
              <a:t>, </a:t>
            </a:r>
            <a:r>
              <a:rPr lang="en-US" sz="1600" dirty="0"/>
              <a:t>vol.32, no.1, pp.44,64, Feb. 2012</a:t>
            </a:r>
          </a:p>
          <a:p>
            <a:endParaRPr lang="en-US" sz="1600" dirty="0"/>
          </a:p>
        </p:txBody>
      </p:sp>
      <p:sp>
        <p:nvSpPr>
          <p:cNvPr id="6" name="TextBox 5"/>
          <p:cNvSpPr txBox="1"/>
          <p:nvPr/>
        </p:nvSpPr>
        <p:spPr>
          <a:xfrm>
            <a:off x="7755537" y="4159806"/>
            <a:ext cx="443225"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41822120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Design Goals</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solidFill>
                  <a:srgbClr val="FF0000"/>
                </a:solidFill>
              </a:rPr>
              <a:t>Scalable</a:t>
            </a:r>
          </a:p>
          <a:p>
            <a:pPr lvl="1"/>
            <a:r>
              <a:rPr lang="en-US" dirty="0" smtClean="0"/>
              <a:t>Any building, any data source, everywhere</a:t>
            </a:r>
          </a:p>
          <a:p>
            <a:pPr lvl="1"/>
            <a:r>
              <a:rPr lang="en-US" dirty="0" smtClean="0"/>
              <a:t>Simple </a:t>
            </a:r>
            <a:r>
              <a:rPr lang="en-US" dirty="0" smtClean="0"/>
              <a:t>tuning</a:t>
            </a:r>
          </a:p>
          <a:p>
            <a:pPr marL="457200" lvl="1" indent="0">
              <a:buNone/>
            </a:pPr>
            <a:endParaRPr lang="en-US" dirty="0" smtClean="0"/>
          </a:p>
          <a:p>
            <a:pPr marL="514350" indent="-514350">
              <a:buFont typeface="+mj-lt"/>
              <a:buAutoNum type="arabicPeriod"/>
            </a:pPr>
            <a:r>
              <a:rPr lang="en-US" b="1" dirty="0" smtClean="0">
                <a:solidFill>
                  <a:srgbClr val="FF0000"/>
                </a:solidFill>
              </a:rPr>
              <a:t>Range-based accuracy</a:t>
            </a:r>
          </a:p>
          <a:p>
            <a:pPr lvl="1"/>
            <a:r>
              <a:rPr lang="en-US" dirty="0" smtClean="0"/>
              <a:t>Identify segment in data to focus on and search around</a:t>
            </a:r>
          </a:p>
        </p:txBody>
      </p:sp>
      <p:sp>
        <p:nvSpPr>
          <p:cNvPr id="4" name="TextBox 3"/>
          <p:cNvSpPr txBox="1"/>
          <p:nvPr/>
        </p:nvSpPr>
        <p:spPr>
          <a:xfrm>
            <a:off x="2269495" y="5769591"/>
            <a:ext cx="4910995" cy="523220"/>
          </a:xfrm>
          <a:prstGeom prst="rect">
            <a:avLst/>
          </a:prstGeom>
          <a:noFill/>
        </p:spPr>
        <p:txBody>
          <a:bodyPr wrap="none" rtlCol="0">
            <a:spAutoFit/>
          </a:bodyPr>
          <a:lstStyle/>
          <a:p>
            <a:r>
              <a:rPr lang="en-US" sz="2800" b="1" dirty="0" smtClean="0"/>
              <a:t>Tradeoff </a:t>
            </a:r>
            <a:r>
              <a:rPr lang="en-US" sz="2800" b="1" dirty="0" smtClean="0">
                <a:solidFill>
                  <a:srgbClr val="3366FF"/>
                </a:solidFill>
              </a:rPr>
              <a:t>accuracy</a:t>
            </a:r>
            <a:r>
              <a:rPr lang="en-US" sz="2800" b="1" dirty="0" smtClean="0"/>
              <a:t> for </a:t>
            </a:r>
            <a:r>
              <a:rPr lang="en-US" sz="2800" b="1" dirty="0" smtClean="0">
                <a:solidFill>
                  <a:srgbClr val="3366FF"/>
                </a:solidFill>
              </a:rPr>
              <a:t>scalability</a:t>
            </a:r>
            <a:endParaRPr lang="en-US" sz="2800" b="1" dirty="0">
              <a:solidFill>
                <a:srgbClr val="3366FF"/>
              </a:solidFill>
            </a:endParaRPr>
          </a:p>
        </p:txBody>
      </p:sp>
    </p:spTree>
    <p:extLst>
      <p:ext uri="{BB962C8B-B14F-4D97-AF65-F5344CB8AC3E}">
        <p14:creationId xmlns:p14="http://schemas.microsoft.com/office/powerpoint/2010/main" val="691132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Expanded w/Anomaly Detection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Learn typical correlations patterns</a:t>
            </a:r>
          </a:p>
          <a:p>
            <a:endParaRPr lang="en-US" dirty="0"/>
          </a:p>
          <a:p>
            <a:r>
              <a:rPr lang="en-US" dirty="0" smtClean="0"/>
              <a:t>Discover changes</a:t>
            </a:r>
          </a:p>
          <a:p>
            <a:endParaRPr lang="en-US" dirty="0"/>
          </a:p>
          <a:p>
            <a:r>
              <a:rPr lang="en-US" dirty="0" smtClean="0"/>
              <a:t>Return associated change points in trace</a:t>
            </a:r>
            <a:endParaRPr lang="en-US" dirty="0"/>
          </a:p>
        </p:txBody>
      </p:sp>
    </p:spTree>
    <p:extLst>
      <p:ext uri="{BB962C8B-B14F-4D97-AF65-F5344CB8AC3E}">
        <p14:creationId xmlns:p14="http://schemas.microsoft.com/office/powerpoint/2010/main" val="35022711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Experimental Setting</a:t>
            </a:r>
            <a:endParaRPr lang="en-US" b="1" dirty="0"/>
          </a:p>
        </p:txBody>
      </p:sp>
      <p:sp>
        <p:nvSpPr>
          <p:cNvPr id="4" name="Text Placeholder 3"/>
          <p:cNvSpPr>
            <a:spLocks noGrp="1"/>
          </p:cNvSpPr>
          <p:nvPr>
            <p:ph type="body" idx="1"/>
          </p:nvPr>
        </p:nvSpPr>
        <p:spPr/>
        <p:txBody>
          <a:bodyPr/>
          <a:lstStyle/>
          <a:p>
            <a:r>
              <a:rPr lang="en-US" dirty="0" smtClean="0"/>
              <a:t>UC Berkeley</a:t>
            </a:r>
            <a:endParaRPr lang="en-US" dirty="0"/>
          </a:p>
        </p:txBody>
      </p:sp>
      <p:sp>
        <p:nvSpPr>
          <p:cNvPr id="7" name="Content Placeholder 6"/>
          <p:cNvSpPr>
            <a:spLocks noGrp="1"/>
          </p:cNvSpPr>
          <p:nvPr>
            <p:ph sz="half" idx="2"/>
          </p:nvPr>
        </p:nvSpPr>
        <p:spPr>
          <a:xfrm>
            <a:off x="4497388" y="2232995"/>
            <a:ext cx="4040188" cy="3951288"/>
          </a:xfrm>
        </p:spPr>
        <p:txBody>
          <a:bodyPr>
            <a:normAutofit/>
          </a:bodyPr>
          <a:lstStyle/>
          <a:p>
            <a:r>
              <a:rPr lang="en-US" dirty="0"/>
              <a:t>5</a:t>
            </a:r>
            <a:r>
              <a:rPr lang="en-US" dirty="0" smtClean="0"/>
              <a:t>-story building</a:t>
            </a:r>
          </a:p>
          <a:p>
            <a:pPr lvl="1"/>
            <a:r>
              <a:rPr lang="en-US" dirty="0" smtClean="0"/>
              <a:t>Built in 1950</a:t>
            </a:r>
          </a:p>
          <a:p>
            <a:r>
              <a:rPr lang="en-US" dirty="0" smtClean="0"/>
              <a:t>70 sensors stream dataset</a:t>
            </a:r>
          </a:p>
          <a:p>
            <a:r>
              <a:rPr lang="en-US" dirty="0" smtClean="0"/>
              <a:t>Lighting, HVAC, elevator, electrical receptacles and panels, etc.</a:t>
            </a:r>
          </a:p>
          <a:p>
            <a:r>
              <a:rPr lang="en-US" dirty="0" smtClean="0"/>
              <a:t>15 different HVAC systems</a:t>
            </a:r>
          </a:p>
          <a:p>
            <a:r>
              <a:rPr lang="en-US" dirty="0" smtClean="0"/>
              <a:t>8 weeks in Spring 2011</a:t>
            </a:r>
            <a:endParaRPr lang="en-US" dirty="0"/>
          </a:p>
        </p:txBody>
      </p:sp>
      <p:sp>
        <p:nvSpPr>
          <p:cNvPr id="6" name="Text Placeholder 5"/>
          <p:cNvSpPr>
            <a:spLocks noGrp="1"/>
          </p:cNvSpPr>
          <p:nvPr>
            <p:ph type="body" sz="quarter" idx="3"/>
          </p:nvPr>
        </p:nvSpPr>
        <p:spPr/>
        <p:txBody>
          <a:bodyPr/>
          <a:lstStyle/>
          <a:p>
            <a:r>
              <a:rPr lang="en-US" dirty="0" smtClean="0"/>
              <a:t>Cory Hall</a:t>
            </a:r>
            <a:endParaRPr lang="en-US" dirty="0"/>
          </a:p>
        </p:txBody>
      </p:sp>
      <p:pic>
        <p:nvPicPr>
          <p:cNvPr id="3" name="Picture 2"/>
          <p:cNvPicPr>
            <a:picLocks noChangeAspect="1"/>
          </p:cNvPicPr>
          <p:nvPr/>
        </p:nvPicPr>
        <p:blipFill>
          <a:blip r:embed="rId2"/>
          <a:stretch>
            <a:fillRect/>
          </a:stretch>
        </p:blipFill>
        <p:spPr>
          <a:xfrm>
            <a:off x="322803" y="2506690"/>
            <a:ext cx="3556000" cy="2667000"/>
          </a:xfrm>
          <a:prstGeom prst="rect">
            <a:avLst/>
          </a:prstGeom>
        </p:spPr>
      </p:pic>
    </p:spTree>
    <p:extLst>
      <p:ext uri="{BB962C8B-B14F-4D97-AF65-F5344CB8AC3E}">
        <p14:creationId xmlns:p14="http://schemas.microsoft.com/office/powerpoint/2010/main" val="1660346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Results</a:t>
            </a:r>
            <a:endParaRPr lang="en-US" dirty="0"/>
          </a:p>
        </p:txBody>
      </p:sp>
      <p:sp>
        <p:nvSpPr>
          <p:cNvPr id="6" name="Content Placeholder 5"/>
          <p:cNvSpPr>
            <a:spLocks noGrp="1"/>
          </p:cNvSpPr>
          <p:nvPr>
            <p:ph sz="half" idx="1"/>
          </p:nvPr>
        </p:nvSpPr>
        <p:spPr/>
        <p:txBody>
          <a:bodyPr>
            <a:normAutofit fontScale="85000" lnSpcReduction="20000"/>
          </a:bodyPr>
          <a:lstStyle/>
          <a:p>
            <a:r>
              <a:rPr lang="en-US" dirty="0" smtClean="0"/>
              <a:t>High power usage</a:t>
            </a:r>
          </a:p>
          <a:p>
            <a:pPr lvl="1"/>
            <a:r>
              <a:rPr lang="en-US" dirty="0" smtClean="0"/>
              <a:t>Alarms corresponding to electricity waste</a:t>
            </a:r>
          </a:p>
          <a:p>
            <a:r>
              <a:rPr lang="en-US" dirty="0" smtClean="0"/>
              <a:t>Lower power usage</a:t>
            </a:r>
          </a:p>
          <a:p>
            <a:pPr lvl="1"/>
            <a:r>
              <a:rPr lang="en-US" dirty="0" smtClean="0"/>
              <a:t>Alarms representing abnormal low electricity consumption</a:t>
            </a:r>
          </a:p>
          <a:p>
            <a:r>
              <a:rPr lang="en-US" dirty="0" smtClean="0"/>
              <a:t>Punctual</a:t>
            </a:r>
          </a:p>
          <a:p>
            <a:pPr lvl="1"/>
            <a:r>
              <a:rPr lang="en-US" dirty="0" smtClean="0"/>
              <a:t>Short increase/decrease in electricity consumption</a:t>
            </a:r>
          </a:p>
          <a:p>
            <a:r>
              <a:rPr lang="en-US" dirty="0" smtClean="0"/>
              <a:t>Missing data</a:t>
            </a:r>
          </a:p>
          <a:p>
            <a:pPr lvl="1"/>
            <a:r>
              <a:rPr lang="en-US" dirty="0" smtClean="0"/>
              <a:t>Possible sensor failure</a:t>
            </a:r>
          </a:p>
          <a:p>
            <a:r>
              <a:rPr lang="en-US" dirty="0" smtClean="0"/>
              <a:t>Other</a:t>
            </a:r>
          </a:p>
          <a:p>
            <a:pPr lvl="1"/>
            <a:r>
              <a:rPr lang="en-US" dirty="0" smtClean="0"/>
              <a:t>unknown</a:t>
            </a:r>
            <a:endParaRPr lang="en-US" dirty="0"/>
          </a:p>
        </p:txBody>
      </p:sp>
      <p:sp>
        <p:nvSpPr>
          <p:cNvPr id="4" name="Content Placeholder 3"/>
          <p:cNvSpPr>
            <a:spLocks noGrp="1"/>
          </p:cNvSpPr>
          <p:nvPr>
            <p:ph sz="half" idx="2"/>
          </p:nvPr>
        </p:nvSpPr>
        <p:spPr/>
        <p:txBody>
          <a:bodyPr>
            <a:normAutofit fontScale="85000" lnSpcReduction="20000"/>
          </a:bodyPr>
          <a:lstStyle/>
          <a:p>
            <a:endParaRPr lang="en-US"/>
          </a:p>
        </p:txBody>
      </p:sp>
      <p:pic>
        <p:nvPicPr>
          <p:cNvPr id="2" name="Picture 1" descr="Screen shot 2013-03-19 at 10.46.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32" y="1600200"/>
            <a:ext cx="3550268" cy="2802071"/>
          </a:xfrm>
          <a:prstGeom prst="rect">
            <a:avLst/>
          </a:prstGeom>
        </p:spPr>
      </p:pic>
      <p:pic>
        <p:nvPicPr>
          <p:cNvPr id="3" name="Picture 2" descr="Screen shot 2013-03-19 at 10.48.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817153"/>
            <a:ext cx="4351576" cy="1013342"/>
          </a:xfrm>
          <a:prstGeom prst="rect">
            <a:avLst/>
          </a:prstGeom>
        </p:spPr>
      </p:pic>
    </p:spTree>
    <p:extLst>
      <p:ext uri="{BB962C8B-B14F-4D97-AF65-F5344CB8AC3E}">
        <p14:creationId xmlns:p14="http://schemas.microsoft.com/office/powerpoint/2010/main" val="3259285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Eng. </a:t>
            </a:r>
            <a:r>
              <a:rPr lang="en-US" b="1" dirty="0" err="1" smtClean="0"/>
              <a:t>Bldg</a:t>
            </a:r>
            <a:r>
              <a:rPr lang="en-US" b="1" dirty="0" smtClean="0"/>
              <a:t> 2 @</a:t>
            </a:r>
            <a:r>
              <a:rPr lang="en-US" b="1" dirty="0" err="1" smtClean="0"/>
              <a:t>Todai</a:t>
            </a:r>
            <a:endParaRPr lang="en-US" b="1"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46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Alarms in Cory Hall</a:t>
            </a:r>
            <a:endParaRPr lang="en-US" b="1" dirty="0"/>
          </a:p>
        </p:txBody>
      </p:sp>
      <p:pic>
        <p:nvPicPr>
          <p:cNvPr id="4" name="Picture 3" descr="Screen shot 2012-10-17 at 4.5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609"/>
            <a:ext cx="9144000" cy="5156391"/>
          </a:xfrm>
          <a:prstGeom prst="rect">
            <a:avLst/>
          </a:prstGeom>
        </p:spPr>
      </p:pic>
      <p:sp>
        <p:nvSpPr>
          <p:cNvPr id="6" name="TextBox 5"/>
          <p:cNvSpPr txBox="1"/>
          <p:nvPr/>
        </p:nvSpPr>
        <p:spPr>
          <a:xfrm>
            <a:off x="257135" y="1564488"/>
            <a:ext cx="2871812" cy="369332"/>
          </a:xfrm>
          <a:prstGeom prst="rect">
            <a:avLst/>
          </a:prstGeom>
          <a:noFill/>
        </p:spPr>
        <p:txBody>
          <a:bodyPr wrap="none" rtlCol="0">
            <a:spAutoFit/>
          </a:bodyPr>
          <a:lstStyle/>
          <a:p>
            <a:r>
              <a:rPr lang="en-US" b="1" dirty="0" smtClean="0">
                <a:solidFill>
                  <a:srgbClr val="FF0000"/>
                </a:solidFill>
              </a:rPr>
              <a:t>Possible Chiller dysfunction</a:t>
            </a:r>
            <a:endParaRPr lang="en-US" b="1" dirty="0">
              <a:solidFill>
                <a:srgbClr val="FF0000"/>
              </a:solidFill>
            </a:endParaRPr>
          </a:p>
        </p:txBody>
      </p:sp>
      <p:sp>
        <p:nvSpPr>
          <p:cNvPr id="7" name="TextBox 6"/>
          <p:cNvSpPr txBox="1"/>
          <p:nvPr/>
        </p:nvSpPr>
        <p:spPr>
          <a:xfrm>
            <a:off x="4601978" y="1523553"/>
            <a:ext cx="3278812" cy="369332"/>
          </a:xfrm>
          <a:prstGeom prst="rect">
            <a:avLst/>
          </a:prstGeom>
          <a:noFill/>
        </p:spPr>
        <p:txBody>
          <a:bodyPr wrap="none" rtlCol="0">
            <a:spAutoFit/>
          </a:bodyPr>
          <a:lstStyle/>
          <a:p>
            <a:r>
              <a:rPr lang="en-US" b="1" dirty="0" smtClean="0">
                <a:solidFill>
                  <a:srgbClr val="FF0000"/>
                </a:solidFill>
              </a:rPr>
              <a:t>Change in power usage pattern</a:t>
            </a:r>
            <a:endParaRPr lang="en-US" b="1" dirty="0">
              <a:solidFill>
                <a:srgbClr val="FF0000"/>
              </a:solidFill>
            </a:endParaRPr>
          </a:p>
        </p:txBody>
      </p:sp>
      <p:sp>
        <p:nvSpPr>
          <p:cNvPr id="8" name="TextBox 7"/>
          <p:cNvSpPr txBox="1"/>
          <p:nvPr/>
        </p:nvSpPr>
        <p:spPr>
          <a:xfrm>
            <a:off x="977900" y="4425243"/>
            <a:ext cx="3572650" cy="369332"/>
          </a:xfrm>
          <a:prstGeom prst="rect">
            <a:avLst/>
          </a:prstGeom>
          <a:noFill/>
        </p:spPr>
        <p:txBody>
          <a:bodyPr wrap="none" rtlCol="0">
            <a:spAutoFit/>
          </a:bodyPr>
          <a:lstStyle/>
          <a:p>
            <a:r>
              <a:rPr lang="en-US" b="1" dirty="0" smtClean="0">
                <a:solidFill>
                  <a:srgbClr val="FF0000"/>
                </a:solidFill>
              </a:rPr>
              <a:t>Simultaneous heating and cooling</a:t>
            </a:r>
            <a:endParaRPr lang="en-US" b="1" dirty="0">
              <a:solidFill>
                <a:srgbClr val="FF0000"/>
              </a:solidFill>
            </a:endParaRPr>
          </a:p>
        </p:txBody>
      </p:sp>
      <p:sp>
        <p:nvSpPr>
          <p:cNvPr id="3" name="TextBox 2"/>
          <p:cNvSpPr txBox="1"/>
          <p:nvPr/>
        </p:nvSpPr>
        <p:spPr>
          <a:xfrm>
            <a:off x="7951304" y="2116709"/>
            <a:ext cx="934871" cy="369332"/>
          </a:xfrm>
          <a:prstGeom prst="rect">
            <a:avLst/>
          </a:prstGeom>
          <a:noFill/>
        </p:spPr>
        <p:txBody>
          <a:bodyPr wrap="none" rtlCol="0">
            <a:spAutoFit/>
          </a:bodyPr>
          <a:lstStyle/>
          <a:p>
            <a:r>
              <a:rPr lang="en-US" b="1" dirty="0" smtClean="0"/>
              <a:t>Normal</a:t>
            </a:r>
            <a:endParaRPr lang="en-US" b="1" dirty="0"/>
          </a:p>
        </p:txBody>
      </p:sp>
      <p:sp>
        <p:nvSpPr>
          <p:cNvPr id="5" name="Rectangle 4"/>
          <p:cNvSpPr/>
          <p:nvPr/>
        </p:nvSpPr>
        <p:spPr>
          <a:xfrm>
            <a:off x="0" y="1466343"/>
            <a:ext cx="3128947" cy="2664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8947" y="1454901"/>
            <a:ext cx="5932108" cy="2675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216971" y="4412617"/>
            <a:ext cx="3039539" cy="523220"/>
          </a:xfrm>
          <a:prstGeom prst="rect">
            <a:avLst/>
          </a:prstGeom>
          <a:noFill/>
        </p:spPr>
        <p:txBody>
          <a:bodyPr wrap="none" rtlCol="0">
            <a:spAutoFit/>
          </a:bodyPr>
          <a:lstStyle/>
          <a:p>
            <a:r>
              <a:rPr lang="en-US" sz="2800" b="1" dirty="0" smtClean="0">
                <a:solidFill>
                  <a:srgbClr val="FF0000"/>
                </a:solidFill>
              </a:rPr>
              <a:t>18 days, 2500 kWh</a:t>
            </a:r>
            <a:endParaRPr lang="en-US" sz="2800" b="1" dirty="0">
              <a:solidFill>
                <a:srgbClr val="FF0000"/>
              </a:solidFill>
            </a:endParaRPr>
          </a:p>
        </p:txBody>
      </p:sp>
      <p:sp>
        <p:nvSpPr>
          <p:cNvPr id="12" name="Rectangle 11"/>
          <p:cNvSpPr/>
          <p:nvPr/>
        </p:nvSpPr>
        <p:spPr>
          <a:xfrm>
            <a:off x="0" y="4130533"/>
            <a:ext cx="9061055" cy="272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07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animBg="1"/>
      <p:bldP spid="9" grpId="0" animBg="1"/>
      <p:bldP spid="13" grpId="0"/>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smtClean="0"/>
              <a:t>Deployments</a:t>
            </a:r>
            <a:endParaRPr lang="en-US" b="1"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124" y="3875990"/>
            <a:ext cx="3372676" cy="2529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creen shot 2013-03-20 at 11.14.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949" y="1417638"/>
            <a:ext cx="3201841" cy="2332770"/>
          </a:xfrm>
          <a:prstGeom prst="rect">
            <a:avLst/>
          </a:prstGeom>
        </p:spPr>
      </p:pic>
      <p:pic>
        <p:nvPicPr>
          <p:cNvPr id="5" name="Picture 4"/>
          <p:cNvPicPr>
            <a:picLocks noChangeAspect="1"/>
          </p:cNvPicPr>
          <p:nvPr/>
        </p:nvPicPr>
        <p:blipFill>
          <a:blip r:embed="rId4"/>
          <a:stretch>
            <a:fillRect/>
          </a:stretch>
        </p:blipFill>
        <p:spPr>
          <a:xfrm>
            <a:off x="260801" y="4508602"/>
            <a:ext cx="4849850" cy="2192269"/>
          </a:xfrm>
          <a:prstGeom prst="rect">
            <a:avLst/>
          </a:prstGeom>
        </p:spPr>
      </p:pic>
      <p:pic>
        <p:nvPicPr>
          <p:cNvPr id="6" name="Picture 5"/>
          <p:cNvPicPr>
            <a:picLocks noChangeAspect="1"/>
          </p:cNvPicPr>
          <p:nvPr/>
        </p:nvPicPr>
        <p:blipFill>
          <a:blip r:embed="rId5"/>
          <a:stretch>
            <a:fillRect/>
          </a:stretch>
        </p:blipFill>
        <p:spPr>
          <a:xfrm>
            <a:off x="457200" y="1417638"/>
            <a:ext cx="3898900" cy="29210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286951273"/>
              </p:ext>
            </p:extLst>
          </p:nvPr>
        </p:nvGraphicFramePr>
        <p:xfrm>
          <a:off x="1597154" y="2532738"/>
          <a:ext cx="6021690" cy="3027676"/>
        </p:xfrm>
        <a:graphic>
          <a:graphicData uri="http://schemas.openxmlformats.org/drawingml/2006/table">
            <a:tbl>
              <a:tblPr firstRow="1" bandRow="1">
                <a:tableStyleId>{3C2FFA5D-87B4-456A-9821-1D502468CF0F}</a:tableStyleId>
              </a:tblPr>
              <a:tblGrid>
                <a:gridCol w="3010845"/>
                <a:gridCol w="3010845"/>
              </a:tblGrid>
              <a:tr h="432320">
                <a:tc>
                  <a:txBody>
                    <a:bodyPr/>
                    <a:lstStyle/>
                    <a:p>
                      <a:r>
                        <a:rPr lang="en-US" dirty="0" smtClean="0"/>
                        <a:t>Count</a:t>
                      </a:r>
                      <a:endParaRPr lang="en-US" dirty="0"/>
                    </a:p>
                  </a:txBody>
                  <a:tcPr/>
                </a:tc>
                <a:tc>
                  <a:txBody>
                    <a:bodyPr/>
                    <a:lstStyle/>
                    <a:p>
                      <a:pPr algn="ctr"/>
                      <a:r>
                        <a:rPr lang="en-US" baseline="0" dirty="0" smtClean="0"/>
                        <a:t>Value</a:t>
                      </a:r>
                      <a:endParaRPr lang="en-US" dirty="0"/>
                    </a:p>
                  </a:txBody>
                  <a:tcPr/>
                </a:tc>
              </a:tr>
              <a:tr h="432320">
                <a:tc>
                  <a:txBody>
                    <a:bodyPr/>
                    <a:lstStyle/>
                    <a:p>
                      <a:r>
                        <a:rPr lang="en-US" b="1" dirty="0" smtClean="0"/>
                        <a:t>No.</a:t>
                      </a:r>
                      <a:r>
                        <a:rPr lang="en-US" b="1" baseline="0" dirty="0" smtClean="0"/>
                        <a:t> of deployments</a:t>
                      </a:r>
                      <a:endParaRPr lang="en-US" b="1" dirty="0"/>
                    </a:p>
                  </a:txBody>
                  <a:tcPr/>
                </a:tc>
                <a:tc>
                  <a:txBody>
                    <a:bodyPr/>
                    <a:lstStyle/>
                    <a:p>
                      <a:r>
                        <a:rPr lang="en-US" b="1" dirty="0" smtClean="0"/>
                        <a:t>7</a:t>
                      </a:r>
                      <a:endParaRPr lang="en-US" b="1" dirty="0"/>
                    </a:p>
                  </a:txBody>
                  <a:tcPr/>
                </a:tc>
              </a:tr>
              <a:tr h="432320">
                <a:tc>
                  <a:txBody>
                    <a:bodyPr/>
                    <a:lstStyle/>
                    <a:p>
                      <a:r>
                        <a:rPr lang="en-US" b="1" dirty="0" smtClean="0"/>
                        <a:t>No. of feeds and files</a:t>
                      </a:r>
                      <a:endParaRPr lang="en-US" b="1" dirty="0"/>
                    </a:p>
                  </a:txBody>
                  <a:tcPr/>
                </a:tc>
                <a:tc>
                  <a:txBody>
                    <a:bodyPr/>
                    <a:lstStyle/>
                    <a:p>
                      <a:r>
                        <a:rPr lang="en-US" b="1" dirty="0" smtClean="0"/>
                        <a:t>~10k</a:t>
                      </a:r>
                      <a:endParaRPr lang="en-US" b="1" dirty="0"/>
                    </a:p>
                  </a:txBody>
                  <a:tcPr/>
                </a:tc>
              </a:tr>
              <a:tr h="1298396">
                <a:tc>
                  <a:txBody>
                    <a:bodyPr/>
                    <a:lstStyle/>
                    <a:p>
                      <a:r>
                        <a:rPr lang="en-US" b="1" dirty="0" smtClean="0"/>
                        <a:t>Locations</a:t>
                      </a:r>
                      <a:endParaRPr lang="en-US" b="1" dirty="0"/>
                    </a:p>
                  </a:txBody>
                  <a:tcPr/>
                </a:tc>
                <a:tc>
                  <a:txBody>
                    <a:bodyPr/>
                    <a:lstStyle/>
                    <a:p>
                      <a:r>
                        <a:rPr lang="en-US" b="1" dirty="0" smtClean="0"/>
                        <a:t>University</a:t>
                      </a:r>
                      <a:r>
                        <a:rPr lang="en-US" b="1" baseline="0" dirty="0" smtClean="0"/>
                        <a:t> of Tokyo, UCB Cory Hall, UCB SDH, Stanford Y2E2, Intel, Nokia, Samsung</a:t>
                      </a:r>
                      <a:endParaRPr lang="en-US" b="1" dirty="0"/>
                    </a:p>
                  </a:txBody>
                  <a:tcPr/>
                </a:tc>
              </a:tr>
              <a:tr h="432320">
                <a:tc>
                  <a:txBody>
                    <a:bodyPr/>
                    <a:lstStyle/>
                    <a:p>
                      <a:r>
                        <a:rPr lang="en-US" b="1" dirty="0" smtClean="0"/>
                        <a:t>Amount of data</a:t>
                      </a:r>
                    </a:p>
                  </a:txBody>
                  <a:tcPr/>
                </a:tc>
                <a:tc>
                  <a:txBody>
                    <a:bodyPr/>
                    <a:lstStyle/>
                    <a:p>
                      <a:r>
                        <a:rPr lang="en-US" b="1" dirty="0" smtClean="0"/>
                        <a:t>~1TB (2 years)</a:t>
                      </a:r>
                      <a:endParaRPr lang="en-US" b="1" dirty="0"/>
                    </a:p>
                  </a:txBody>
                  <a:tcPr/>
                </a:tc>
              </a:tr>
            </a:tbl>
          </a:graphicData>
        </a:graphic>
      </p:graphicFrame>
      <p:pic>
        <p:nvPicPr>
          <p:cNvPr id="16" name="Picture 15"/>
          <p:cNvPicPr>
            <a:picLocks noChangeAspect="1"/>
          </p:cNvPicPr>
          <p:nvPr/>
        </p:nvPicPr>
        <p:blipFill>
          <a:blip r:embed="rId6"/>
          <a:stretch>
            <a:fillRect/>
          </a:stretch>
        </p:blipFill>
        <p:spPr>
          <a:xfrm>
            <a:off x="457200" y="1417638"/>
            <a:ext cx="1272315" cy="1017852"/>
          </a:xfrm>
          <a:prstGeom prst="rect">
            <a:avLst/>
          </a:prstGeom>
        </p:spPr>
      </p:pic>
      <p:pic>
        <p:nvPicPr>
          <p:cNvPr id="17" name="Picture 16"/>
          <p:cNvPicPr>
            <a:picLocks noChangeAspect="1"/>
          </p:cNvPicPr>
          <p:nvPr/>
        </p:nvPicPr>
        <p:blipFill>
          <a:blip r:embed="rId7"/>
          <a:stretch>
            <a:fillRect/>
          </a:stretch>
        </p:blipFill>
        <p:spPr>
          <a:xfrm>
            <a:off x="260801" y="5560414"/>
            <a:ext cx="1140457" cy="1140457"/>
          </a:xfrm>
          <a:prstGeom prst="rect">
            <a:avLst/>
          </a:prstGeom>
        </p:spPr>
      </p:pic>
      <p:pic>
        <p:nvPicPr>
          <p:cNvPr id="18" name="Picture 17"/>
          <p:cNvPicPr>
            <a:picLocks noChangeAspect="1"/>
          </p:cNvPicPr>
          <p:nvPr/>
        </p:nvPicPr>
        <p:blipFill>
          <a:blip r:embed="rId8"/>
          <a:stretch>
            <a:fillRect/>
          </a:stretch>
        </p:blipFill>
        <p:spPr>
          <a:xfrm>
            <a:off x="5314124" y="5973362"/>
            <a:ext cx="2304720" cy="432135"/>
          </a:xfrm>
          <a:prstGeom prst="rect">
            <a:avLst/>
          </a:prstGeom>
        </p:spPr>
      </p:pic>
      <p:pic>
        <p:nvPicPr>
          <p:cNvPr id="19" name="Picture 18"/>
          <p:cNvPicPr>
            <a:picLocks noChangeAspect="1"/>
          </p:cNvPicPr>
          <p:nvPr/>
        </p:nvPicPr>
        <p:blipFill>
          <a:blip r:embed="rId9"/>
          <a:stretch>
            <a:fillRect/>
          </a:stretch>
        </p:blipFill>
        <p:spPr>
          <a:xfrm>
            <a:off x="6363160" y="1417638"/>
            <a:ext cx="1532072" cy="1011795"/>
          </a:xfrm>
          <a:prstGeom prst="rect">
            <a:avLst/>
          </a:prstGeom>
        </p:spPr>
      </p:pic>
    </p:spTree>
    <p:extLst>
      <p:ext uri="{BB962C8B-B14F-4D97-AF65-F5344CB8AC3E}">
        <p14:creationId xmlns:p14="http://schemas.microsoft.com/office/powerpoint/2010/main" val="2378202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dirty="0" smtClean="0"/>
              <a:t>Automate verification further</a:t>
            </a:r>
          </a:p>
          <a:p>
            <a:pPr lvl="1"/>
            <a:r>
              <a:rPr lang="en-US" dirty="0" smtClean="0"/>
              <a:t>Examine </a:t>
            </a:r>
            <a:r>
              <a:rPr lang="en-US" b="1" dirty="0" smtClean="0">
                <a:solidFill>
                  <a:srgbClr val="558ED5"/>
                </a:solidFill>
              </a:rPr>
              <a:t>value </a:t>
            </a:r>
            <a:r>
              <a:rPr lang="en-US" dirty="0" smtClean="0"/>
              <a:t>and </a:t>
            </a:r>
            <a:r>
              <a:rPr lang="en-US" b="1" dirty="0" smtClean="0">
                <a:solidFill>
                  <a:schemeClr val="tx2">
                    <a:lumMod val="60000"/>
                    <a:lumOff val="40000"/>
                  </a:schemeClr>
                </a:solidFill>
              </a:rPr>
              <a:t>spatial </a:t>
            </a:r>
            <a:r>
              <a:rPr lang="en-US" dirty="0" smtClean="0"/>
              <a:t>verification</a:t>
            </a:r>
            <a:endParaRPr lang="en-US" dirty="0"/>
          </a:p>
          <a:p>
            <a:endParaRPr lang="en-US" dirty="0" smtClean="0"/>
          </a:p>
          <a:p>
            <a:r>
              <a:rPr lang="en-US" dirty="0" smtClean="0"/>
              <a:t>More sophisticated </a:t>
            </a:r>
            <a:r>
              <a:rPr lang="en-US" b="1" dirty="0" smtClean="0">
                <a:solidFill>
                  <a:srgbClr val="C00000"/>
                </a:solidFill>
              </a:rPr>
              <a:t>control applications</a:t>
            </a:r>
          </a:p>
          <a:p>
            <a:pPr lvl="1"/>
            <a:r>
              <a:rPr lang="en-US" dirty="0" smtClean="0">
                <a:solidFill>
                  <a:srgbClr val="000000"/>
                </a:solidFill>
              </a:rPr>
              <a:t>MPC applications on building</a:t>
            </a:r>
          </a:p>
          <a:p>
            <a:endParaRPr lang="en-US" dirty="0"/>
          </a:p>
          <a:p>
            <a:r>
              <a:rPr lang="en-US" b="1" dirty="0" smtClean="0">
                <a:solidFill>
                  <a:srgbClr val="C00000"/>
                </a:solidFill>
              </a:rPr>
              <a:t>Version control</a:t>
            </a:r>
            <a:r>
              <a:rPr lang="en-US" b="1" dirty="0" smtClean="0">
                <a:solidFill>
                  <a:srgbClr val="FF0000"/>
                </a:solidFill>
              </a:rPr>
              <a:t> </a:t>
            </a:r>
            <a:r>
              <a:rPr lang="en-US" dirty="0" smtClean="0">
                <a:solidFill>
                  <a:srgbClr val="000000"/>
                </a:solidFill>
              </a:rPr>
              <a:t>over </a:t>
            </a:r>
            <a:r>
              <a:rPr lang="en-US" dirty="0" err="1" smtClean="0">
                <a:solidFill>
                  <a:srgbClr val="000000"/>
                </a:solidFill>
              </a:rPr>
              <a:t>StreamFS</a:t>
            </a:r>
            <a:endParaRPr lang="en-US" dirty="0" smtClean="0">
              <a:solidFill>
                <a:srgbClr val="000000"/>
              </a:solidFill>
            </a:endParaRPr>
          </a:p>
          <a:p>
            <a:pPr lvl="1"/>
            <a:r>
              <a:rPr lang="en-US" b="1" dirty="0" smtClean="0">
                <a:solidFill>
                  <a:schemeClr val="tx2">
                    <a:lumMod val="60000"/>
                    <a:lumOff val="40000"/>
                  </a:schemeClr>
                </a:solidFill>
              </a:rPr>
              <a:t>Provenance checking </a:t>
            </a:r>
            <a:r>
              <a:rPr lang="en-US" dirty="0" smtClean="0"/>
              <a:t> for streams, jobs, and control settings</a:t>
            </a:r>
            <a:endParaRPr lang="en-US" dirty="0"/>
          </a:p>
        </p:txBody>
      </p:sp>
    </p:spTree>
    <p:extLst>
      <p:ext uri="{BB962C8B-B14F-4D97-AF65-F5344CB8AC3E}">
        <p14:creationId xmlns:p14="http://schemas.microsoft.com/office/powerpoint/2010/main" val="364106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Device drivers</a:t>
            </a:r>
          </a:p>
          <a:p>
            <a:pPr lvl="1"/>
            <a:r>
              <a:rPr lang="en-US" dirty="0" smtClean="0"/>
              <a:t>Standard Interfaces</a:t>
            </a:r>
          </a:p>
          <a:p>
            <a:endParaRPr lang="en-US" dirty="0"/>
          </a:p>
          <a:p>
            <a:r>
              <a:rPr lang="en-US" dirty="0" smtClean="0"/>
              <a:t>File system</a:t>
            </a:r>
          </a:p>
          <a:p>
            <a:pPr lvl="1"/>
            <a:r>
              <a:rPr lang="en-US" dirty="0"/>
              <a:t>c</a:t>
            </a:r>
            <a:r>
              <a:rPr lang="en-US" dirty="0" smtClean="0"/>
              <a:t>ommon namespace</a:t>
            </a:r>
          </a:p>
          <a:p>
            <a:endParaRPr lang="en-US" dirty="0"/>
          </a:p>
          <a:p>
            <a:r>
              <a:rPr lang="en-US" dirty="0" smtClean="0"/>
              <a:t>Verification</a:t>
            </a:r>
          </a:p>
          <a:p>
            <a:pPr lvl="1"/>
            <a:r>
              <a:rPr lang="en-US" dirty="0" smtClean="0"/>
              <a:t>statistical</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Verification</a:t>
            </a:r>
            <a:endParaRPr lang="en-US" dirty="0"/>
          </a:p>
        </p:txBody>
      </p:sp>
      <p:sp>
        <p:nvSpPr>
          <p:cNvPr id="9" name="TextBox 8"/>
          <p:cNvSpPr txBox="1"/>
          <p:nvPr/>
        </p:nvSpPr>
        <p:spPr>
          <a:xfrm>
            <a:off x="7999378" y="3371334"/>
            <a:ext cx="735373" cy="369332"/>
          </a:xfrm>
          <a:prstGeom prst="rect">
            <a:avLst/>
          </a:prstGeom>
          <a:noFill/>
        </p:spPr>
        <p:txBody>
          <a:bodyPr wrap="none" rtlCol="0">
            <a:spAutoFit/>
          </a:bodyPr>
          <a:lstStyle/>
          <a:p>
            <a:r>
              <a:rPr lang="en-US" b="1" dirty="0" smtClean="0">
                <a:solidFill>
                  <a:srgbClr val="FF0000"/>
                </a:solidFill>
              </a:rPr>
              <a:t>Cloud</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767820" y="2304534"/>
            <a:ext cx="956737" cy="369332"/>
          </a:xfrm>
          <a:prstGeom prst="rect">
            <a:avLst/>
          </a:prstGeom>
          <a:noFill/>
        </p:spPr>
        <p:txBody>
          <a:bodyPr wrap="none" rtlCol="0">
            <a:spAutoFit/>
          </a:bodyPr>
          <a:lstStyle/>
          <a:p>
            <a:r>
              <a:rPr lang="en-US" b="1" dirty="0" smtClean="0">
                <a:solidFill>
                  <a:srgbClr val="FF0000"/>
                </a:solidFill>
              </a:rPr>
              <a:t>Physical</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86504600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t>
            </a:r>
            <a:r>
              <a:rPr lang="en-US" b="1" dirty="0" smtClean="0"/>
              <a:t>xtra</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417016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Diagnostics and Control with </a:t>
            </a:r>
            <a:br>
              <a:rPr lang="en-US" b="1" dirty="0" smtClean="0"/>
            </a:br>
            <a:r>
              <a:rPr lang="en-US" b="1" dirty="0" smtClean="0"/>
              <a:t>Mobiles Phones</a:t>
            </a:r>
            <a:endParaRPr lang="en-US" b="1" dirty="0"/>
          </a:p>
        </p:txBody>
      </p:sp>
      <p:pic>
        <p:nvPicPr>
          <p:cNvPr id="4" name="Picture 3"/>
          <p:cNvPicPr>
            <a:picLocks noChangeAspect="1"/>
          </p:cNvPicPr>
          <p:nvPr/>
        </p:nvPicPr>
        <p:blipFill>
          <a:blip r:embed="rId3"/>
          <a:stretch>
            <a:fillRect/>
          </a:stretch>
        </p:blipFill>
        <p:spPr>
          <a:xfrm>
            <a:off x="457200" y="2661572"/>
            <a:ext cx="3952912" cy="2371747"/>
          </a:xfrm>
          <a:prstGeom prst="rect">
            <a:avLst/>
          </a:prstGeom>
        </p:spPr>
      </p:pic>
      <p:pic>
        <p:nvPicPr>
          <p:cNvPr id="5" name="Picture 4"/>
          <p:cNvPicPr>
            <a:picLocks noChangeAspect="1"/>
          </p:cNvPicPr>
          <p:nvPr/>
        </p:nvPicPr>
        <p:blipFill>
          <a:blip r:embed="rId4"/>
          <a:stretch>
            <a:fillRect/>
          </a:stretch>
        </p:blipFill>
        <p:spPr>
          <a:xfrm>
            <a:off x="5237301" y="2420815"/>
            <a:ext cx="3710300" cy="2782725"/>
          </a:xfrm>
          <a:prstGeom prst="rect">
            <a:avLst/>
          </a:prstGeom>
        </p:spPr>
      </p:pic>
    </p:spTree>
    <p:extLst>
      <p:ext uri="{BB962C8B-B14F-4D97-AF65-F5344CB8AC3E}">
        <p14:creationId xmlns:p14="http://schemas.microsoft.com/office/powerpoint/2010/main" val="2364154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l"/>
            <a:r>
              <a:rPr lang="en-US" sz="4000" b="1" dirty="0" smtClean="0">
                <a:latin typeface="+mn-lt"/>
              </a:rPr>
              <a:t>Re-aggregation</a:t>
            </a:r>
            <a:endParaRPr lang="en-US" sz="4000" b="1" dirty="0">
              <a:latin typeface="+mn-lt"/>
            </a:endParaRPr>
          </a:p>
        </p:txBody>
      </p:sp>
      <p:pic>
        <p:nvPicPr>
          <p:cNvPr id="14" name="Picture 13" descr="imf_aggr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236" y="1620682"/>
            <a:ext cx="2484000" cy="4261168"/>
          </a:xfrm>
          <a:prstGeom prst="rect">
            <a:avLst/>
          </a:prstGeom>
        </p:spPr>
      </p:pic>
      <p:pic>
        <p:nvPicPr>
          <p:cNvPr id="15" name="Picture 14" descr="imf_aggr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641" y="1582743"/>
            <a:ext cx="2484000" cy="4296099"/>
          </a:xfrm>
          <a:prstGeom prst="rect">
            <a:avLst/>
          </a:prstGeom>
        </p:spPr>
      </p:pic>
      <p:sp>
        <p:nvSpPr>
          <p:cNvPr id="7" name="Oval 6"/>
          <p:cNvSpPr/>
          <p:nvPr/>
        </p:nvSpPr>
        <p:spPr>
          <a:xfrm>
            <a:off x="1371600" y="3657600"/>
            <a:ext cx="2667000" cy="914400"/>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4648200" y="3657600"/>
            <a:ext cx="2667000" cy="914400"/>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7239000" y="3562290"/>
            <a:ext cx="1644316" cy="400110"/>
          </a:xfrm>
          <a:prstGeom prst="rect">
            <a:avLst/>
          </a:prstGeom>
          <a:noFill/>
        </p:spPr>
        <p:txBody>
          <a:bodyPr wrap="square" rtlCol="0">
            <a:spAutoFit/>
          </a:bodyPr>
          <a:lstStyle/>
          <a:p>
            <a:r>
              <a:rPr lang="en-US" sz="2000" dirty="0" smtClean="0"/>
              <a:t>Band for Use!</a:t>
            </a:r>
            <a:endParaRPr lang="en-US" sz="2000" dirty="0"/>
          </a:p>
        </p:txBody>
      </p:sp>
      <p:sp>
        <p:nvSpPr>
          <p:cNvPr id="10" name="TextBox 9"/>
          <p:cNvSpPr txBox="1"/>
          <p:nvPr/>
        </p:nvSpPr>
        <p:spPr>
          <a:xfrm>
            <a:off x="1219200" y="5943600"/>
            <a:ext cx="2958600" cy="369332"/>
          </a:xfrm>
          <a:prstGeom prst="rect">
            <a:avLst/>
          </a:prstGeom>
          <a:noFill/>
        </p:spPr>
        <p:txBody>
          <a:bodyPr wrap="none" rtlCol="0">
            <a:spAutoFit/>
          </a:bodyPr>
          <a:lstStyle/>
          <a:p>
            <a:r>
              <a:rPr lang="en-US" dirty="0" smtClean="0"/>
              <a:t>temperature from two rooms</a:t>
            </a:r>
            <a:endParaRPr lang="en-US" dirty="0"/>
          </a:p>
        </p:txBody>
      </p:sp>
      <p:sp>
        <p:nvSpPr>
          <p:cNvPr id="11" name="TextBox 10"/>
          <p:cNvSpPr txBox="1"/>
          <p:nvPr/>
        </p:nvSpPr>
        <p:spPr>
          <a:xfrm>
            <a:off x="4338686" y="5954196"/>
            <a:ext cx="3504460" cy="369332"/>
          </a:xfrm>
          <a:prstGeom prst="rect">
            <a:avLst/>
          </a:prstGeom>
          <a:noFill/>
        </p:spPr>
        <p:txBody>
          <a:bodyPr wrap="none" rtlCol="0">
            <a:spAutoFit/>
          </a:bodyPr>
          <a:lstStyle/>
          <a:p>
            <a:r>
              <a:rPr lang="en-US" dirty="0" smtClean="0"/>
              <a:t>humidity/temperature in one room</a:t>
            </a:r>
            <a:endParaRPr lang="en-US" dirty="0"/>
          </a:p>
        </p:txBody>
      </p:sp>
      <p:sp>
        <p:nvSpPr>
          <p:cNvPr id="12" name="Content Placeholder 8"/>
          <p:cNvSpPr>
            <a:spLocks noGrp="1"/>
          </p:cNvSpPr>
          <p:nvPr>
            <p:ph idx="1"/>
          </p:nvPr>
        </p:nvSpPr>
        <p:spPr>
          <a:xfrm>
            <a:off x="76200" y="1143000"/>
            <a:ext cx="8229600" cy="4525963"/>
          </a:xfrm>
        </p:spPr>
        <p:txBody>
          <a:bodyPr>
            <a:normAutofit/>
          </a:bodyPr>
          <a:lstStyle/>
          <a:p>
            <a:pPr lvl="1"/>
            <a:r>
              <a:rPr lang="en-US" sz="2400" dirty="0" smtClean="0"/>
              <a:t>Make seemingly similar/distinct traces distinct/similar</a:t>
            </a:r>
            <a:endParaRPr lang="en-US" sz="2400" dirty="0"/>
          </a:p>
        </p:txBody>
      </p:sp>
      <p:sp>
        <p:nvSpPr>
          <p:cNvPr id="13" name="TextBox 12"/>
          <p:cNvSpPr txBox="1"/>
          <p:nvPr/>
        </p:nvSpPr>
        <p:spPr>
          <a:xfrm>
            <a:off x="3962400" y="6477000"/>
            <a:ext cx="5110694" cy="307777"/>
          </a:xfrm>
          <a:prstGeom prst="rect">
            <a:avLst/>
          </a:prstGeom>
          <a:noFill/>
        </p:spPr>
        <p:txBody>
          <a:bodyPr wrap="none" rtlCol="0">
            <a:spAutoFit/>
          </a:bodyPr>
          <a:lstStyle/>
          <a:p>
            <a:r>
              <a:rPr lang="en-US" sz="1400" dirty="0" smtClean="0"/>
              <a:t>*Correlation coefficient between traces are marked as </a:t>
            </a:r>
            <a:r>
              <a:rPr lang="en-US" sz="1400" dirty="0" err="1" smtClean="0"/>
              <a:t>coef</a:t>
            </a:r>
            <a:r>
              <a:rPr lang="en-US" sz="1400" dirty="0" smtClean="0"/>
              <a:t> in a box</a:t>
            </a:r>
            <a:endParaRPr lang="en-US" sz="1400" dirty="0"/>
          </a:p>
        </p:txBody>
      </p:sp>
    </p:spTree>
    <p:extLst>
      <p:ext uri="{BB962C8B-B14F-4D97-AF65-F5344CB8AC3E}">
        <p14:creationId xmlns:p14="http://schemas.microsoft.com/office/powerpoint/2010/main" val="30999594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l"/>
            <a:r>
              <a:rPr lang="en-US" sz="4000" b="1" dirty="0" smtClean="0">
                <a:latin typeface="+mn-lt"/>
              </a:rPr>
              <a:t>Data set</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5 rooms, 3 sensors/room</a:t>
            </a:r>
          </a:p>
          <a:p>
            <a:r>
              <a:rPr lang="en-US" dirty="0" smtClean="0"/>
              <a:t>Sensor type: temperature, humidity, CO</a:t>
            </a:r>
            <a:r>
              <a:rPr lang="en-US" baseline="-25000" dirty="0" smtClean="0"/>
              <a:t>2</a:t>
            </a:r>
            <a:endParaRPr lang="en-US" baseline="-25000" dirty="0"/>
          </a:p>
          <a:p>
            <a:r>
              <a:rPr lang="en-US" dirty="0" smtClean="0"/>
              <a:t>Over a one-month period</a:t>
            </a:r>
          </a:p>
        </p:txBody>
      </p:sp>
      <p:pic>
        <p:nvPicPr>
          <p:cNvPr id="4" name="Picture 3"/>
          <p:cNvPicPr>
            <a:picLocks noChangeAspect="1"/>
          </p:cNvPicPr>
          <p:nvPr/>
        </p:nvPicPr>
        <p:blipFill>
          <a:blip r:embed="rId3"/>
          <a:stretch>
            <a:fillRect/>
          </a:stretch>
        </p:blipFill>
        <p:spPr>
          <a:xfrm>
            <a:off x="4648200" y="3731217"/>
            <a:ext cx="4199890" cy="2847383"/>
          </a:xfrm>
          <a:prstGeom prst="rect">
            <a:avLst/>
          </a:prstGeom>
        </p:spPr>
      </p:pic>
    </p:spTree>
    <p:extLst>
      <p:ext uri="{BB962C8B-B14F-4D97-AF65-F5344CB8AC3E}">
        <p14:creationId xmlns:p14="http://schemas.microsoft.com/office/powerpoint/2010/main" val="8741736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l"/>
            <a:r>
              <a:rPr lang="en-US" sz="4000" b="1" dirty="0" smtClean="0"/>
              <a:t>Result</a:t>
            </a:r>
            <a:r>
              <a:rPr lang="en-US" altLang="zh-CN" sz="4000" b="1" dirty="0" smtClean="0"/>
              <a:t>s</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Distribution generation</a:t>
            </a:r>
            <a:endParaRPr lang="en-US" dirty="0"/>
          </a:p>
        </p:txBody>
      </p:sp>
      <p:pic>
        <p:nvPicPr>
          <p:cNvPr id="4" name="Picture 3" descr="Inter_intra_relationship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5105400"/>
            <a:ext cx="3454400" cy="1562100"/>
          </a:xfrm>
          <a:prstGeom prst="rect">
            <a:avLst/>
          </a:prstGeom>
        </p:spPr>
      </p:pic>
      <p:pic>
        <p:nvPicPr>
          <p:cNvPr id="5" name="Picture 4" descr="corrcoeff_cdf_in_ou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277374"/>
            <a:ext cx="4572000" cy="4428226"/>
          </a:xfrm>
          <a:prstGeom prst="rect">
            <a:avLst/>
          </a:prstGeom>
        </p:spPr>
      </p:pic>
      <p:pic>
        <p:nvPicPr>
          <p:cNvPr id="6" name="Picture 5" descr="cdf_intra-eps-converted-t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667000"/>
            <a:ext cx="2209800" cy="3733800"/>
          </a:xfrm>
          <a:prstGeom prst="rect">
            <a:avLst/>
          </a:prstGeom>
        </p:spPr>
      </p:pic>
      <p:pic>
        <p:nvPicPr>
          <p:cNvPr id="7" name="Picture 6" descr="cdf_inter-eps-converted-t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0" y="2667000"/>
            <a:ext cx="2219325" cy="3733800"/>
          </a:xfrm>
          <a:prstGeom prst="rect">
            <a:avLst/>
          </a:prstGeom>
        </p:spPr>
      </p:pic>
      <p:sp>
        <p:nvSpPr>
          <p:cNvPr id="15" name="Oval 14"/>
          <p:cNvSpPr/>
          <p:nvPr/>
        </p:nvSpPr>
        <p:spPr>
          <a:xfrm rot="5400000">
            <a:off x="8574088" y="5496321"/>
            <a:ext cx="381000" cy="533400"/>
          </a:xfrm>
          <a:prstGeom prst="ellipse">
            <a:avLst/>
          </a:prstGeom>
          <a:noFill/>
          <a:ln w="38100" cmpd="sng">
            <a:solidFill>
              <a:schemeClr val="accent2"/>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6" name="Oval 15"/>
          <p:cNvSpPr/>
          <p:nvPr/>
        </p:nvSpPr>
        <p:spPr>
          <a:xfrm rot="5400000">
            <a:off x="7020322" y="6314679"/>
            <a:ext cx="381000" cy="533400"/>
          </a:xfrm>
          <a:prstGeom prst="ellipse">
            <a:avLst/>
          </a:prstGeom>
          <a:noFill/>
          <a:ln w="38100" cmpd="sng">
            <a:solidFill>
              <a:schemeClr val="tx1"/>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25" name="Oval 24"/>
          <p:cNvSpPr/>
          <p:nvPr/>
        </p:nvSpPr>
        <p:spPr>
          <a:xfrm rot="5400000">
            <a:off x="6667500" y="5600700"/>
            <a:ext cx="533400" cy="304800"/>
          </a:xfrm>
          <a:prstGeom prst="ellipse">
            <a:avLst/>
          </a:prstGeom>
          <a:noFill/>
          <a:ln w="38100" cmpd="sng">
            <a:solidFill>
              <a:schemeClr val="accent2"/>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26" name="Oval 25"/>
          <p:cNvSpPr/>
          <p:nvPr/>
        </p:nvSpPr>
        <p:spPr>
          <a:xfrm rot="5400000">
            <a:off x="6910786" y="5562600"/>
            <a:ext cx="533400" cy="381000"/>
          </a:xfrm>
          <a:prstGeom prst="ellipse">
            <a:avLst/>
          </a:prstGeom>
          <a:noFill/>
          <a:ln w="38100" cmpd="sng">
            <a:solidFill>
              <a:schemeClr val="tx1"/>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8" name="TextBox 7"/>
          <p:cNvSpPr txBox="1"/>
          <p:nvPr/>
        </p:nvSpPr>
        <p:spPr>
          <a:xfrm>
            <a:off x="3131338" y="2305216"/>
            <a:ext cx="597063" cy="400110"/>
          </a:xfrm>
          <a:prstGeom prst="rect">
            <a:avLst/>
          </a:prstGeom>
          <a:noFill/>
        </p:spPr>
        <p:txBody>
          <a:bodyPr wrap="none" rtlCol="0">
            <a:spAutoFit/>
          </a:bodyPr>
          <a:lstStyle/>
          <a:p>
            <a:r>
              <a:rPr lang="en-US" sz="2000" dirty="0" smtClean="0"/>
              <a:t>CDF</a:t>
            </a:r>
            <a:endParaRPr lang="en-US" sz="2000" dirty="0"/>
          </a:p>
        </p:txBody>
      </p:sp>
      <p:sp>
        <p:nvSpPr>
          <p:cNvPr id="13" name="Rectangle 12"/>
          <p:cNvSpPr/>
          <p:nvPr/>
        </p:nvSpPr>
        <p:spPr>
          <a:xfrm>
            <a:off x="1905000" y="2983242"/>
            <a:ext cx="1309844" cy="3054006"/>
          </a:xfrm>
          <a:prstGeom prst="rect">
            <a:avLst/>
          </a:prstGeom>
          <a:noFill/>
          <a:ln w="38100" cmpd="sng">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4" name="Rectangle 13"/>
          <p:cNvSpPr/>
          <p:nvPr/>
        </p:nvSpPr>
        <p:spPr>
          <a:xfrm>
            <a:off x="4528858" y="2994684"/>
            <a:ext cx="934660" cy="3054006"/>
          </a:xfrm>
          <a:prstGeom prst="rect">
            <a:avLst/>
          </a:prstGeom>
          <a:noFill/>
          <a:ln w="38100" cmpd="sng">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7" name="Rectangle 16"/>
          <p:cNvSpPr/>
          <p:nvPr/>
        </p:nvSpPr>
        <p:spPr>
          <a:xfrm>
            <a:off x="1315682" y="2983242"/>
            <a:ext cx="474243" cy="3054006"/>
          </a:xfrm>
          <a:prstGeom prst="rect">
            <a:avLst/>
          </a:prstGeom>
          <a:noFill/>
          <a:ln w="38100" cmpd="sng">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8" name="Rectangle 17"/>
          <p:cNvSpPr/>
          <p:nvPr/>
        </p:nvSpPr>
        <p:spPr>
          <a:xfrm>
            <a:off x="3592388" y="2994684"/>
            <a:ext cx="817035" cy="3054006"/>
          </a:xfrm>
          <a:prstGeom prst="rect">
            <a:avLst/>
          </a:prstGeom>
          <a:noFill/>
          <a:ln w="38100" cmpd="sng">
            <a:solidFill>
              <a:srgbClr val="FF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9" name="TextBox 8"/>
          <p:cNvSpPr txBox="1"/>
          <p:nvPr/>
        </p:nvSpPr>
        <p:spPr>
          <a:xfrm>
            <a:off x="5701266" y="2514600"/>
            <a:ext cx="2026742" cy="400110"/>
          </a:xfrm>
          <a:prstGeom prst="rect">
            <a:avLst/>
          </a:prstGeom>
          <a:noFill/>
        </p:spPr>
        <p:txBody>
          <a:bodyPr wrap="none" rtlCol="0">
            <a:spAutoFit/>
          </a:bodyPr>
          <a:lstStyle/>
          <a:p>
            <a:r>
              <a:rPr lang="en-US" sz="2000" dirty="0" smtClean="0"/>
              <a:t>In the same room</a:t>
            </a:r>
            <a:endParaRPr lang="en-US" sz="2000" dirty="0"/>
          </a:p>
        </p:txBody>
      </p:sp>
      <p:sp>
        <p:nvSpPr>
          <p:cNvPr id="19" name="TextBox 18"/>
          <p:cNvSpPr txBox="1"/>
          <p:nvPr/>
        </p:nvSpPr>
        <p:spPr>
          <a:xfrm>
            <a:off x="5638800" y="3200400"/>
            <a:ext cx="2157236" cy="400110"/>
          </a:xfrm>
          <a:prstGeom prst="rect">
            <a:avLst/>
          </a:prstGeom>
          <a:noFill/>
        </p:spPr>
        <p:txBody>
          <a:bodyPr wrap="none" rtlCol="0">
            <a:spAutoFit/>
          </a:bodyPr>
          <a:lstStyle/>
          <a:p>
            <a:r>
              <a:rPr lang="en-US" sz="2000" dirty="0" smtClean="0"/>
              <a:t>In different rooms!</a:t>
            </a:r>
            <a:endParaRPr lang="en-US" sz="2000" dirty="0"/>
          </a:p>
        </p:txBody>
      </p:sp>
      <p:sp>
        <p:nvSpPr>
          <p:cNvPr id="10" name="TextBox 9"/>
          <p:cNvSpPr txBox="1"/>
          <p:nvPr/>
        </p:nvSpPr>
        <p:spPr>
          <a:xfrm>
            <a:off x="1725363" y="6107545"/>
            <a:ext cx="1154082" cy="215444"/>
          </a:xfrm>
          <a:prstGeom prst="rect">
            <a:avLst/>
          </a:prstGeom>
          <a:noFill/>
        </p:spPr>
        <p:txBody>
          <a:bodyPr wrap="none" rtlCol="0">
            <a:spAutoFit/>
          </a:bodyPr>
          <a:lstStyle/>
          <a:p>
            <a:r>
              <a:rPr lang="en-US" sz="800" dirty="0" smtClean="0">
                <a:latin typeface="Helvetica"/>
                <a:cs typeface="Helvetica"/>
              </a:rPr>
              <a:t>correlation coefficient</a:t>
            </a:r>
            <a:endParaRPr lang="en-US" sz="800" dirty="0">
              <a:latin typeface="Helvetica"/>
              <a:cs typeface="Helvetica"/>
            </a:endParaRPr>
          </a:p>
        </p:txBody>
      </p:sp>
      <p:sp>
        <p:nvSpPr>
          <p:cNvPr id="20" name="TextBox 19"/>
          <p:cNvSpPr txBox="1"/>
          <p:nvPr/>
        </p:nvSpPr>
        <p:spPr>
          <a:xfrm>
            <a:off x="4027518" y="6096000"/>
            <a:ext cx="1154082" cy="215444"/>
          </a:xfrm>
          <a:prstGeom prst="rect">
            <a:avLst/>
          </a:prstGeom>
          <a:noFill/>
        </p:spPr>
        <p:txBody>
          <a:bodyPr wrap="none" rtlCol="0">
            <a:spAutoFit/>
          </a:bodyPr>
          <a:lstStyle/>
          <a:p>
            <a:r>
              <a:rPr lang="en-US" sz="800" dirty="0" smtClean="0">
                <a:latin typeface="Helvetica"/>
                <a:cs typeface="Helvetica"/>
              </a:rPr>
              <a:t>correlation coefficient</a:t>
            </a:r>
            <a:endParaRPr lang="en-US" sz="800" dirty="0">
              <a:latin typeface="Helvetica"/>
              <a:cs typeface="Helvetica"/>
            </a:endParaRPr>
          </a:p>
        </p:txBody>
      </p:sp>
    </p:spTree>
    <p:extLst>
      <p:ext uri="{BB962C8B-B14F-4D97-AF65-F5344CB8AC3E}">
        <p14:creationId xmlns:p14="http://schemas.microsoft.com/office/powerpoint/2010/main" val="353438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3"/>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9"/>
                                        </p:tgtEl>
                                        <p:attrNameLst>
                                          <p:attrName>style.visibility</p:attrName>
                                        </p:attrNameLst>
                                      </p:cBhvr>
                                      <p:to>
                                        <p:strVal val="hidden"/>
                                      </p:to>
                                    </p:set>
                                  </p:childTnLst>
                                </p:cTn>
                              </p:par>
                              <p:par>
                                <p:cTn id="79" presetID="10"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25" grpId="0" animBg="1"/>
      <p:bldP spid="25" grpId="1" animBg="1"/>
      <p:bldP spid="26" grpId="0" animBg="1"/>
      <p:bldP spid="26" grpId="1" animBg="1"/>
      <p:bldP spid="8" grpId="0"/>
      <p:bldP spid="13" grpId="0" animBg="1"/>
      <p:bldP spid="13" grpId="1" animBg="1"/>
      <p:bldP spid="14" grpId="0" animBg="1"/>
      <p:bldP spid="14" grpId="1" animBg="1"/>
      <p:bldP spid="17" grpId="0" animBg="1"/>
      <p:bldP spid="18" grpId="0" animBg="1"/>
      <p:bldP spid="9" grpId="0"/>
      <p:bldP spid="9" grpId="1"/>
      <p:bldP spid="19" grpId="0"/>
      <p:bldP spid="10"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l"/>
            <a:r>
              <a:rPr lang="en-US" sz="4000" b="1" dirty="0" smtClean="0"/>
              <a:t>Results</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Receiver Operating Characteristic</a:t>
            </a:r>
            <a:endParaRPr lang="en-US" dirty="0"/>
          </a:p>
        </p:txBody>
      </p:sp>
      <p:pic>
        <p:nvPicPr>
          <p:cNvPr id="6" name="Picture 5" descr="ROC_bsl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424030"/>
            <a:ext cx="3581400" cy="2446699"/>
          </a:xfrm>
          <a:prstGeom prst="rect">
            <a:avLst/>
          </a:prstGeom>
        </p:spPr>
      </p:pic>
      <p:pic>
        <p:nvPicPr>
          <p:cNvPr id="7" name="Picture 6" descr="ROC_new.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424030"/>
            <a:ext cx="3581400" cy="2452770"/>
          </a:xfrm>
          <a:prstGeom prst="rect">
            <a:avLst/>
          </a:prstGeom>
        </p:spPr>
      </p:pic>
      <p:cxnSp>
        <p:nvCxnSpPr>
          <p:cNvPr id="9" name="Straight Connector 8"/>
          <p:cNvCxnSpPr/>
          <p:nvPr/>
        </p:nvCxnSpPr>
        <p:spPr>
          <a:xfrm>
            <a:off x="1627221" y="2362200"/>
            <a:ext cx="0" cy="2514600"/>
          </a:xfrm>
          <a:prstGeom prst="line">
            <a:avLst/>
          </a:prstGeom>
          <a:ln w="19050" cmpd="sng">
            <a:solidFill>
              <a:srgbClr val="FF6600"/>
            </a:solidFill>
            <a:prstDash val="sysDash"/>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295400" y="4800600"/>
            <a:ext cx="2209800" cy="338554"/>
          </a:xfrm>
          <a:prstGeom prst="rect">
            <a:avLst/>
          </a:prstGeom>
          <a:noFill/>
        </p:spPr>
        <p:txBody>
          <a:bodyPr wrap="square" rtlCol="0">
            <a:spAutoFit/>
          </a:bodyPr>
          <a:lstStyle/>
          <a:p>
            <a:pPr algn="ctr"/>
            <a:r>
              <a:rPr lang="en-US" sz="1600" dirty="0" smtClean="0"/>
              <a:t>On the mid IMF band</a:t>
            </a:r>
            <a:endParaRPr lang="en-US" sz="1600" dirty="0"/>
          </a:p>
        </p:txBody>
      </p:sp>
      <p:sp>
        <p:nvSpPr>
          <p:cNvPr id="10" name="TextBox 9"/>
          <p:cNvSpPr txBox="1"/>
          <p:nvPr/>
        </p:nvSpPr>
        <p:spPr>
          <a:xfrm>
            <a:off x="4800600" y="4800600"/>
            <a:ext cx="2209800" cy="338554"/>
          </a:xfrm>
          <a:prstGeom prst="rect">
            <a:avLst/>
          </a:prstGeom>
          <a:noFill/>
        </p:spPr>
        <p:txBody>
          <a:bodyPr wrap="square" rtlCol="0">
            <a:spAutoFit/>
          </a:bodyPr>
          <a:lstStyle/>
          <a:p>
            <a:pPr algn="ctr"/>
            <a:r>
              <a:rPr lang="en-US" sz="1600" dirty="0" smtClean="0"/>
              <a:t>On the raw traces</a:t>
            </a:r>
            <a:endParaRPr lang="en-US" sz="1600" dirty="0"/>
          </a:p>
        </p:txBody>
      </p:sp>
      <p:sp>
        <p:nvSpPr>
          <p:cNvPr id="11" name="TextBox 10"/>
          <p:cNvSpPr txBox="1"/>
          <p:nvPr/>
        </p:nvSpPr>
        <p:spPr>
          <a:xfrm>
            <a:off x="533400" y="5334000"/>
            <a:ext cx="5257800" cy="1015663"/>
          </a:xfrm>
          <a:prstGeom prst="rect">
            <a:avLst/>
          </a:prstGeom>
          <a:noFill/>
        </p:spPr>
        <p:txBody>
          <a:bodyPr wrap="square" rtlCol="0">
            <a:spAutoFit/>
          </a:bodyPr>
          <a:lstStyle/>
          <a:p>
            <a:pPr marL="342900" indent="-342900">
              <a:buFont typeface="Arial"/>
              <a:buChar char="•"/>
            </a:pPr>
            <a:r>
              <a:rPr lang="en-US" sz="2000" dirty="0" smtClean="0"/>
              <a:t>Set the </a:t>
            </a:r>
            <a:r>
              <a:rPr lang="en-US" sz="2000" dirty="0"/>
              <a:t>0.2 FPR point as </a:t>
            </a:r>
            <a:r>
              <a:rPr lang="en-US" sz="2000" dirty="0" smtClean="0"/>
              <a:t>boundary </a:t>
            </a:r>
            <a:r>
              <a:rPr lang="en-US" sz="2000" dirty="0"/>
              <a:t>threshold for each room. </a:t>
            </a:r>
          </a:p>
          <a:p>
            <a:pPr marL="342900" indent="-342900">
              <a:buFont typeface="Arial"/>
              <a:buChar char="•"/>
            </a:pPr>
            <a:r>
              <a:rPr lang="en-US" sz="2000" dirty="0" smtClean="0"/>
              <a:t>TPR: 52%~93%, FPR: 5%~59%</a:t>
            </a:r>
            <a:endParaRPr lang="en-US" sz="2000" dirty="0"/>
          </a:p>
        </p:txBody>
      </p:sp>
    </p:spTree>
    <p:extLst>
      <p:ext uri="{BB962C8B-B14F-4D97-AF65-F5344CB8AC3E}">
        <p14:creationId xmlns:p14="http://schemas.microsoft.com/office/powerpoint/2010/main" val="1228086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l"/>
            <a:r>
              <a:rPr lang="en-US" sz="4000" b="1" dirty="0" smtClean="0">
                <a:latin typeface="+mn-lt"/>
              </a:rPr>
              <a:t>Results</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Convergence over time</a:t>
            </a:r>
          </a:p>
        </p:txBody>
      </p:sp>
      <p:pic>
        <p:nvPicPr>
          <p:cNvPr id="4" name="Picture 3" descr="lengtheffect-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14600"/>
            <a:ext cx="4751071" cy="3276600"/>
          </a:xfrm>
          <a:prstGeom prst="rect">
            <a:avLst/>
          </a:prstGeom>
        </p:spPr>
      </p:pic>
      <p:sp>
        <p:nvSpPr>
          <p:cNvPr id="5" name="Oval 4"/>
          <p:cNvSpPr/>
          <p:nvPr/>
        </p:nvSpPr>
        <p:spPr>
          <a:xfrm>
            <a:off x="4724400" y="4953000"/>
            <a:ext cx="381000" cy="533400"/>
          </a:xfrm>
          <a:prstGeom prst="ellipse">
            <a:avLst/>
          </a:prstGeom>
          <a:noFill/>
          <a:ln w="38100" cmpd="sng">
            <a:solidFill>
              <a:schemeClr val="accent2"/>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6" name="TextBox 5"/>
          <p:cNvSpPr txBox="1"/>
          <p:nvPr/>
        </p:nvSpPr>
        <p:spPr>
          <a:xfrm>
            <a:off x="5410200" y="2741473"/>
            <a:ext cx="3429000" cy="1477328"/>
          </a:xfrm>
          <a:prstGeom prst="rect">
            <a:avLst/>
          </a:prstGeom>
          <a:noFill/>
        </p:spPr>
        <p:txBody>
          <a:bodyPr wrap="square" rtlCol="0">
            <a:spAutoFit/>
          </a:bodyPr>
          <a:lstStyle/>
          <a:p>
            <a:r>
              <a:rPr lang="en-US" dirty="0" smtClean="0"/>
              <a:t>Convergence of the threshold parameter for different rooms is critical to generalizability. </a:t>
            </a:r>
          </a:p>
          <a:p>
            <a:endParaRPr lang="en-US" dirty="0"/>
          </a:p>
          <a:p>
            <a:endParaRPr lang="en-US" dirty="0"/>
          </a:p>
        </p:txBody>
      </p:sp>
    </p:spTree>
    <p:extLst>
      <p:ext uri="{BB962C8B-B14F-4D97-AF65-F5344CB8AC3E}">
        <p14:creationId xmlns:p14="http://schemas.microsoft.com/office/powerpoint/2010/main" val="250166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l"/>
            <a:r>
              <a:rPr lang="en-US" sz="4000" b="1" dirty="0" smtClean="0">
                <a:latin typeface="+mn-lt"/>
              </a:rPr>
              <a:t>Results</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Clustering results (</a:t>
            </a:r>
            <a:r>
              <a:rPr lang="en-US" dirty="0" err="1" smtClean="0"/>
              <a:t>thresholding</a:t>
            </a:r>
            <a:r>
              <a:rPr lang="en-US" dirty="0" smtClean="0"/>
              <a:t> based)</a:t>
            </a:r>
            <a:endParaRPr lang="en-US" dirty="0"/>
          </a:p>
        </p:txBody>
      </p:sp>
      <p:pic>
        <p:nvPicPr>
          <p:cNvPr id="7" name="Picture 6"/>
          <p:cNvPicPr>
            <a:picLocks noChangeAspect="1"/>
          </p:cNvPicPr>
          <p:nvPr/>
        </p:nvPicPr>
        <p:blipFill>
          <a:blip r:embed="rId3"/>
          <a:stretch>
            <a:fillRect/>
          </a:stretch>
        </p:blipFill>
        <p:spPr>
          <a:xfrm>
            <a:off x="1032152" y="2590800"/>
            <a:ext cx="3539848" cy="3276600"/>
          </a:xfrm>
          <a:prstGeom prst="rect">
            <a:avLst/>
          </a:prstGeom>
        </p:spPr>
      </p:pic>
      <p:sp>
        <p:nvSpPr>
          <p:cNvPr id="8" name="TextBox 7"/>
          <p:cNvSpPr txBox="1"/>
          <p:nvPr/>
        </p:nvSpPr>
        <p:spPr>
          <a:xfrm>
            <a:off x="5257800" y="3333690"/>
            <a:ext cx="2667000" cy="400110"/>
          </a:xfrm>
          <a:prstGeom prst="rect">
            <a:avLst/>
          </a:prstGeom>
          <a:noFill/>
        </p:spPr>
        <p:txBody>
          <a:bodyPr wrap="square" rtlCol="0">
            <a:spAutoFit/>
          </a:bodyPr>
          <a:lstStyle/>
          <a:p>
            <a:r>
              <a:rPr lang="en-US" sz="2000" dirty="0" smtClean="0"/>
              <a:t>14/15 correct = 93.3%</a:t>
            </a:r>
            <a:endParaRPr lang="en-US" sz="2000" dirty="0"/>
          </a:p>
        </p:txBody>
      </p:sp>
      <p:sp>
        <p:nvSpPr>
          <p:cNvPr id="4" name="Rectangle 3"/>
          <p:cNvSpPr/>
          <p:nvPr/>
        </p:nvSpPr>
        <p:spPr>
          <a:xfrm>
            <a:off x="1676400" y="4907965"/>
            <a:ext cx="2743200" cy="228600"/>
          </a:xfrm>
          <a:prstGeom prst="rect">
            <a:avLst/>
          </a:prstGeom>
          <a:noFill/>
          <a:ln w="28575" cmpd="sng">
            <a:solidFill>
              <a:srgbClr val="FF66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9" name="TextBox 8"/>
          <p:cNvSpPr txBox="1"/>
          <p:nvPr/>
        </p:nvSpPr>
        <p:spPr>
          <a:xfrm>
            <a:off x="4114800" y="6477000"/>
            <a:ext cx="4959736" cy="307777"/>
          </a:xfrm>
          <a:prstGeom prst="rect">
            <a:avLst/>
          </a:prstGeom>
          <a:noFill/>
        </p:spPr>
        <p:txBody>
          <a:bodyPr wrap="none" rtlCol="0">
            <a:spAutoFit/>
          </a:bodyPr>
          <a:lstStyle/>
          <a:p>
            <a:r>
              <a:rPr lang="en-US" sz="1400" dirty="0" smtClean="0"/>
              <a:t>*A-B-C-D-E is used to denote the ground truth location of sensors</a:t>
            </a:r>
            <a:endParaRPr lang="en-US" sz="1400" dirty="0"/>
          </a:p>
        </p:txBody>
      </p:sp>
    </p:spTree>
    <p:extLst>
      <p:ext uri="{BB962C8B-B14F-4D97-AF65-F5344CB8AC3E}">
        <p14:creationId xmlns:p14="http://schemas.microsoft.com/office/powerpoint/2010/main" val="2808495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l"/>
            <a:r>
              <a:rPr lang="en-US" sz="4000" b="1" dirty="0" smtClean="0">
                <a:latin typeface="+mn-lt"/>
              </a:rPr>
              <a:t>Results</a:t>
            </a:r>
            <a:endParaRPr lang="en-US" sz="4000" b="1" dirty="0">
              <a:latin typeface="+mn-lt"/>
            </a:endParaRPr>
          </a:p>
        </p:txBody>
      </p:sp>
      <p:sp>
        <p:nvSpPr>
          <p:cNvPr id="3" name="내용 개체 틀 2"/>
          <p:cNvSpPr>
            <a:spLocks noGrp="1"/>
          </p:cNvSpPr>
          <p:nvPr>
            <p:ph idx="1"/>
          </p:nvPr>
        </p:nvSpPr>
        <p:spPr/>
        <p:txBody>
          <a:bodyPr>
            <a:normAutofit/>
          </a:bodyPr>
          <a:lstStyle/>
          <a:p>
            <a:r>
              <a:rPr lang="en-US" dirty="0" smtClean="0"/>
              <a:t>Clustering results (MDS + k-means)</a:t>
            </a:r>
          </a:p>
        </p:txBody>
      </p:sp>
      <p:sp>
        <p:nvSpPr>
          <p:cNvPr id="9" name="TextBox 8"/>
          <p:cNvSpPr txBox="1"/>
          <p:nvPr/>
        </p:nvSpPr>
        <p:spPr>
          <a:xfrm>
            <a:off x="762000" y="5334000"/>
            <a:ext cx="3276600" cy="1015663"/>
          </a:xfrm>
          <a:prstGeom prst="rect">
            <a:avLst/>
          </a:prstGeom>
          <a:noFill/>
        </p:spPr>
        <p:txBody>
          <a:bodyPr wrap="square" rtlCol="0">
            <a:spAutoFit/>
          </a:bodyPr>
          <a:lstStyle/>
          <a:p>
            <a:pPr algn="ctr"/>
            <a:r>
              <a:rPr lang="en-US" dirty="0" smtClean="0"/>
              <a:t>On </a:t>
            </a:r>
            <a:r>
              <a:rPr lang="en-US" dirty="0" err="1" smtClean="0"/>
              <a:t>corrcoef</a:t>
            </a:r>
            <a:r>
              <a:rPr lang="en-US" dirty="0" smtClean="0"/>
              <a:t> from </a:t>
            </a:r>
            <a:r>
              <a:rPr lang="en-US" dirty="0"/>
              <a:t>r</a:t>
            </a:r>
            <a:r>
              <a:rPr lang="en-US" dirty="0" smtClean="0"/>
              <a:t>e-</a:t>
            </a:r>
            <a:r>
              <a:rPr lang="en-US" dirty="0" err="1" smtClean="0"/>
              <a:t>aggr</a:t>
            </a:r>
            <a:r>
              <a:rPr lang="en-US" dirty="0" smtClean="0"/>
              <a:t>.</a:t>
            </a:r>
          </a:p>
          <a:p>
            <a:r>
              <a:rPr lang="en-US" sz="2000" dirty="0" smtClean="0"/>
              <a:t> </a:t>
            </a:r>
          </a:p>
          <a:p>
            <a:pPr algn="ctr"/>
            <a:r>
              <a:rPr lang="en-US" sz="2000" dirty="0" smtClean="0"/>
              <a:t>12/15 correct = 80%</a:t>
            </a:r>
            <a:endParaRPr lang="en-US" sz="2000" dirty="0"/>
          </a:p>
        </p:txBody>
      </p:sp>
      <p:sp>
        <p:nvSpPr>
          <p:cNvPr id="10" name="TextBox 9"/>
          <p:cNvSpPr txBox="1"/>
          <p:nvPr/>
        </p:nvSpPr>
        <p:spPr>
          <a:xfrm>
            <a:off x="5105400" y="5334000"/>
            <a:ext cx="3200400" cy="1015663"/>
          </a:xfrm>
          <a:prstGeom prst="rect">
            <a:avLst/>
          </a:prstGeom>
          <a:noFill/>
        </p:spPr>
        <p:txBody>
          <a:bodyPr wrap="square" rtlCol="0">
            <a:spAutoFit/>
          </a:bodyPr>
          <a:lstStyle/>
          <a:p>
            <a:pPr algn="ctr"/>
            <a:r>
              <a:rPr lang="en-US" dirty="0"/>
              <a:t>On </a:t>
            </a:r>
            <a:r>
              <a:rPr lang="en-US" dirty="0" err="1"/>
              <a:t>corrcoef</a:t>
            </a:r>
            <a:r>
              <a:rPr lang="en-US" dirty="0"/>
              <a:t> from </a:t>
            </a:r>
            <a:r>
              <a:rPr lang="en-US" dirty="0" smtClean="0"/>
              <a:t>raw traces</a:t>
            </a:r>
          </a:p>
          <a:p>
            <a:pPr algn="ctr"/>
            <a:endParaRPr lang="en-US" sz="2000" dirty="0" smtClean="0"/>
          </a:p>
          <a:p>
            <a:pPr algn="ctr"/>
            <a:r>
              <a:rPr lang="en-US" sz="2000" dirty="0" smtClean="0"/>
              <a:t>8/15 correct = 53.3%</a:t>
            </a:r>
            <a:endParaRPr lang="en-US" sz="2000" dirty="0"/>
          </a:p>
        </p:txBody>
      </p:sp>
      <p:pic>
        <p:nvPicPr>
          <p:cNvPr id="6" name="Picture 5" descr="res_emd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51" y="2362200"/>
            <a:ext cx="3544349" cy="3026115"/>
          </a:xfrm>
          <a:prstGeom prst="rect">
            <a:avLst/>
          </a:prstGeom>
        </p:spPr>
      </p:pic>
      <p:pic>
        <p:nvPicPr>
          <p:cNvPr id="7" name="Picture 6" descr="res_bsln_new.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2362200"/>
            <a:ext cx="3581400" cy="3049786"/>
          </a:xfrm>
          <a:prstGeom prst="rect">
            <a:avLst/>
          </a:prstGeom>
        </p:spPr>
      </p:pic>
      <p:sp>
        <p:nvSpPr>
          <p:cNvPr id="5" name="TextBox 4"/>
          <p:cNvSpPr txBox="1"/>
          <p:nvPr/>
        </p:nvSpPr>
        <p:spPr>
          <a:xfrm>
            <a:off x="762000" y="2164080"/>
            <a:ext cx="3542331" cy="400110"/>
          </a:xfrm>
          <a:prstGeom prst="rect">
            <a:avLst/>
          </a:prstGeom>
          <a:noFill/>
        </p:spPr>
        <p:txBody>
          <a:bodyPr wrap="none" rtlCol="0">
            <a:spAutoFit/>
          </a:bodyPr>
          <a:lstStyle/>
          <a:p>
            <a:r>
              <a:rPr lang="en-US" sz="2000" dirty="0" smtClean="0"/>
              <a:t>-MDS: Multidimensional Scaling</a:t>
            </a:r>
            <a:endParaRPr lang="en-US" sz="2000" dirty="0"/>
          </a:p>
        </p:txBody>
      </p:sp>
    </p:spTree>
    <p:extLst>
      <p:ext uri="{BB962C8B-B14F-4D97-AF65-F5344CB8AC3E}">
        <p14:creationId xmlns:p14="http://schemas.microsoft.com/office/powerpoint/2010/main" val="1677578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l"/>
            <a:r>
              <a:rPr lang="en-US" sz="4000" b="1" dirty="0" smtClean="0">
                <a:latin typeface="+mn-lt"/>
              </a:rPr>
              <a:t>EMD Process</a:t>
            </a:r>
            <a:endParaRPr lang="en-US" sz="4000" b="1" dirty="0">
              <a:latin typeface="+mn-lt"/>
            </a:endParaRPr>
          </a:p>
        </p:txBody>
      </p:sp>
      <p:sp>
        <p:nvSpPr>
          <p:cNvPr id="3" name="내용 개체 틀 2"/>
          <p:cNvSpPr>
            <a:spLocks noGrp="1"/>
          </p:cNvSpPr>
          <p:nvPr>
            <p:ph idx="1"/>
          </p:nvPr>
        </p:nvSpPr>
        <p:spPr/>
        <p:txBody>
          <a:bodyPr>
            <a:normAutofit/>
          </a:bodyPr>
          <a:lstStyle/>
          <a:p>
            <a:pPr marL="0" indent="0">
              <a:buNone/>
            </a:pPr>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729" y="1295400"/>
            <a:ext cx="6398684" cy="479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Plus 5"/>
          <p:cNvSpPr/>
          <p:nvPr/>
        </p:nvSpPr>
        <p:spPr>
          <a:xfrm>
            <a:off x="7620000" y="2514600"/>
            <a:ext cx="685800" cy="685800"/>
          </a:xfrm>
          <a:prstGeom prst="mathPlus">
            <a:avLst>
              <a:gd name="adj1" fmla="val 17171"/>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Equal 6"/>
          <p:cNvSpPr/>
          <p:nvPr/>
        </p:nvSpPr>
        <p:spPr>
          <a:xfrm rot="5400000">
            <a:off x="7658100" y="4152900"/>
            <a:ext cx="685800" cy="457200"/>
          </a:xfrm>
          <a:prstGeom prst="mathEqual">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935238" y="303590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94836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760413"/>
            <a:ext cx="711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553382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760413"/>
            <a:ext cx="711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7596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47" y="2593426"/>
            <a:ext cx="9472828" cy="1143000"/>
          </a:xfrm>
        </p:spPr>
        <p:txBody>
          <a:bodyPr>
            <a:noAutofit/>
          </a:bodyPr>
          <a:lstStyle/>
          <a:p>
            <a:r>
              <a:rPr lang="en-US" sz="4000" b="1" dirty="0" smtClean="0">
                <a:solidFill>
                  <a:srgbClr val="C00000"/>
                </a:solidFill>
              </a:rPr>
              <a:t>We need to manage building sensors and actuators in a unified fashion</a:t>
            </a:r>
            <a:endParaRPr lang="en-US" sz="4000" b="1" dirty="0">
              <a:solidFill>
                <a:srgbClr val="C00000"/>
              </a:solidFill>
            </a:endParaRPr>
          </a:p>
        </p:txBody>
      </p:sp>
    </p:spTree>
    <p:extLst>
      <p:ext uri="{BB962C8B-B14F-4D97-AF65-F5344CB8AC3E}">
        <p14:creationId xmlns:p14="http://schemas.microsoft.com/office/powerpoint/2010/main" val="390801686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760413"/>
            <a:ext cx="711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10086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760413"/>
            <a:ext cx="711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37634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760413"/>
            <a:ext cx="711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214385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760413"/>
            <a:ext cx="711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92384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1066800"/>
            <a:ext cx="711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제목 1"/>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smtClean="0">
                <a:latin typeface="+mn-lt"/>
              </a:rPr>
              <a:t>EMD &amp; IMF Basics</a:t>
            </a:r>
            <a:endParaRPr lang="en-US" sz="4000" b="1" dirty="0">
              <a:latin typeface="+mn-lt"/>
            </a:endParaRPr>
          </a:p>
        </p:txBody>
      </p:sp>
    </p:spTree>
    <p:extLst>
      <p:ext uri="{BB962C8B-B14F-4D97-AF65-F5344CB8AC3E}">
        <p14:creationId xmlns:p14="http://schemas.microsoft.com/office/powerpoint/2010/main" val="450291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3" y="1066800"/>
            <a:ext cx="711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1676400" y="3735387"/>
            <a:ext cx="6553200" cy="243143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smtClean="0"/>
              <a:t>IMF:</a:t>
            </a:r>
          </a:p>
          <a:p>
            <a:pPr marL="457200" indent="-457200">
              <a:buAutoNum type="arabicParenBoth"/>
            </a:pPr>
            <a:r>
              <a:rPr lang="en-US" sz="2400" dirty="0" smtClean="0"/>
              <a:t>Equal # of </a:t>
            </a:r>
            <a:r>
              <a:rPr lang="en-US" sz="2400" dirty="0" err="1" smtClean="0"/>
              <a:t>extrema</a:t>
            </a:r>
            <a:r>
              <a:rPr lang="en-US" sz="2400" dirty="0" smtClean="0"/>
              <a:t> and zero-crossings</a:t>
            </a:r>
          </a:p>
          <a:p>
            <a:pPr marL="457200" indent="-457200">
              <a:buAutoNum type="arabicParenBoth"/>
            </a:pPr>
            <a:r>
              <a:rPr lang="en-US" sz="2400" dirty="0" err="1" smtClean="0"/>
              <a:t>Extrema</a:t>
            </a:r>
            <a:r>
              <a:rPr lang="en-US" sz="2400" dirty="0" smtClean="0"/>
              <a:t> symmetric to zero</a:t>
            </a:r>
          </a:p>
          <a:p>
            <a:pPr marL="457200" indent="-457200">
              <a:buAutoNum type="arabicParenBoth"/>
            </a:pPr>
            <a:endParaRPr lang="en-US" sz="2400" dirty="0"/>
          </a:p>
          <a:p>
            <a:endParaRPr lang="en-US" sz="2400" dirty="0"/>
          </a:p>
          <a:p>
            <a:pPr marL="457200" indent="-457200">
              <a:buAutoNum type="arabicParenBoth"/>
            </a:pPr>
            <a:endParaRPr lang="en-US" sz="2400" dirty="0"/>
          </a:p>
        </p:txBody>
      </p:sp>
      <p:sp>
        <p:nvSpPr>
          <p:cNvPr id="4" name="제목 1"/>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smtClean="0">
                <a:latin typeface="+mn-lt"/>
              </a:rPr>
              <a:t>EMD &amp; IMF Basics</a:t>
            </a:r>
            <a:endParaRPr lang="en-US" sz="4000" b="1" dirty="0">
              <a:latin typeface="+mn-lt"/>
            </a:endParaRPr>
          </a:p>
        </p:txBody>
      </p:sp>
    </p:spTree>
    <p:extLst>
      <p:ext uri="{BB962C8B-B14F-4D97-AF65-F5344CB8AC3E}">
        <p14:creationId xmlns:p14="http://schemas.microsoft.com/office/powerpoint/2010/main" val="4162802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90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85800"/>
            <a:ext cx="711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6088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lstStyle/>
          <a:p>
            <a:endParaRPr lang="en-US" dirty="0" smtClean="0"/>
          </a:p>
          <a:p>
            <a:r>
              <a:rPr lang="en-US" dirty="0" smtClean="0"/>
              <a:t>Device drivers</a:t>
            </a:r>
          </a:p>
          <a:p>
            <a:pPr marL="0" indent="0">
              <a:buNone/>
            </a:pPr>
            <a:endParaRPr lang="en-US" dirty="0"/>
          </a:p>
          <a:p>
            <a:r>
              <a:rPr lang="en-US" dirty="0" smtClean="0"/>
              <a:t>File system</a:t>
            </a:r>
          </a:p>
          <a:p>
            <a:endParaRPr lang="en-US" dirty="0"/>
          </a:p>
          <a:p>
            <a:r>
              <a:rPr lang="en-US" dirty="0" smtClean="0"/>
              <a:t>Plug-n-play</a:t>
            </a:r>
            <a:endParaRPr lang="en-US" dirty="0"/>
          </a:p>
        </p:txBody>
      </p:sp>
      <p:sp>
        <p:nvSpPr>
          <p:cNvPr id="4" name="Rounded Rectangle 3"/>
          <p:cNvSpPr/>
          <p:nvPr/>
        </p:nvSpPr>
        <p:spPr>
          <a:xfrm>
            <a:off x="4544978" y="3314700"/>
            <a:ext cx="4406900" cy="203200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748178" y="47752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Hardware</a:t>
            </a:r>
            <a:endParaRPr lang="en-US" dirty="0"/>
          </a:p>
        </p:txBody>
      </p:sp>
      <p:sp>
        <p:nvSpPr>
          <p:cNvPr id="6" name="Rounded Rectangle 5"/>
          <p:cNvSpPr/>
          <p:nvPr/>
        </p:nvSpPr>
        <p:spPr>
          <a:xfrm>
            <a:off x="4748178" y="4254500"/>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Device Drivers</a:t>
            </a:r>
            <a:endParaRPr lang="en-US" dirty="0"/>
          </a:p>
        </p:txBody>
      </p:sp>
      <p:sp>
        <p:nvSpPr>
          <p:cNvPr id="7" name="Rounded Rectangle 6"/>
          <p:cNvSpPr/>
          <p:nvPr/>
        </p:nvSpPr>
        <p:spPr>
          <a:xfrm>
            <a:off x="4748178" y="3733800"/>
            <a:ext cx="1993900"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a:t>
            </a:r>
            <a:endParaRPr lang="en-US" dirty="0"/>
          </a:p>
        </p:txBody>
      </p:sp>
      <p:sp>
        <p:nvSpPr>
          <p:cNvPr id="8" name="Rounded Rectangle 7"/>
          <p:cNvSpPr/>
          <p:nvPr/>
        </p:nvSpPr>
        <p:spPr>
          <a:xfrm>
            <a:off x="6742078" y="3733800"/>
            <a:ext cx="20209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PnP</a:t>
            </a:r>
            <a:endParaRPr lang="en-US" dirty="0"/>
          </a:p>
        </p:txBody>
      </p:sp>
      <p:sp>
        <p:nvSpPr>
          <p:cNvPr id="9" name="TextBox 8"/>
          <p:cNvSpPr txBox="1"/>
          <p:nvPr/>
        </p:nvSpPr>
        <p:spPr>
          <a:xfrm>
            <a:off x="7999378" y="3371334"/>
            <a:ext cx="805930" cy="369332"/>
          </a:xfrm>
          <a:prstGeom prst="rect">
            <a:avLst/>
          </a:prstGeom>
          <a:noFill/>
        </p:spPr>
        <p:txBody>
          <a:bodyPr wrap="none" rtlCol="0">
            <a:spAutoFit/>
          </a:bodyPr>
          <a:lstStyle/>
          <a:p>
            <a:r>
              <a:rPr lang="en-US" b="1" dirty="0" smtClean="0">
                <a:solidFill>
                  <a:srgbClr val="FF0000"/>
                </a:solidFill>
              </a:rPr>
              <a:t>Kernel</a:t>
            </a:r>
            <a:endParaRPr lang="en-US" b="1" dirty="0">
              <a:solidFill>
                <a:srgbClr val="FF0000"/>
              </a:solidFill>
            </a:endParaRPr>
          </a:p>
        </p:txBody>
      </p:sp>
      <p:sp>
        <p:nvSpPr>
          <p:cNvPr id="10" name="Rounded Rectangle 9"/>
          <p:cNvSpPr/>
          <p:nvPr/>
        </p:nvSpPr>
        <p:spPr>
          <a:xfrm>
            <a:off x="4519578" y="2317234"/>
            <a:ext cx="4406900" cy="933966"/>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193118" y="2279134"/>
            <a:ext cx="620683" cy="369332"/>
          </a:xfrm>
          <a:prstGeom prst="rect">
            <a:avLst/>
          </a:prstGeom>
          <a:noFill/>
        </p:spPr>
        <p:txBody>
          <a:bodyPr wrap="none" rtlCol="0">
            <a:spAutoFit/>
          </a:bodyPr>
          <a:lstStyle/>
          <a:p>
            <a:r>
              <a:rPr lang="en-US" b="1" dirty="0" smtClean="0">
                <a:solidFill>
                  <a:srgbClr val="FF0000"/>
                </a:solidFill>
              </a:rPr>
              <a:t>User</a:t>
            </a:r>
            <a:endParaRPr lang="en-US" b="1" dirty="0">
              <a:solidFill>
                <a:srgbClr val="FF0000"/>
              </a:solidFill>
            </a:endParaRPr>
          </a:p>
        </p:txBody>
      </p:sp>
      <p:sp>
        <p:nvSpPr>
          <p:cNvPr id="12" name="Rounded Rectangle 11"/>
          <p:cNvSpPr/>
          <p:nvPr/>
        </p:nvSpPr>
        <p:spPr>
          <a:xfrm>
            <a:off x="4748178" y="2673866"/>
            <a:ext cx="4014822" cy="508000"/>
          </a:xfrm>
          <a:prstGeom prst="round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Applications</a:t>
            </a:r>
            <a:endParaRPr lang="en-US" dirty="0"/>
          </a:p>
        </p:txBody>
      </p:sp>
    </p:spTree>
    <p:extLst>
      <p:ext uri="{BB962C8B-B14F-4D97-AF65-F5344CB8AC3E}">
        <p14:creationId xmlns:p14="http://schemas.microsoft.com/office/powerpoint/2010/main" val="312635768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From Sensor Networks to OS</a:t>
            </a:r>
            <a:endParaRPr lang="en-US" b="1" dirty="0"/>
          </a:p>
        </p:txBody>
      </p:sp>
      <p:sp>
        <p:nvSpPr>
          <p:cNvPr id="5" name="Content Placeholder 2"/>
          <p:cNvSpPr>
            <a:spLocks noGrp="1"/>
          </p:cNvSpPr>
          <p:nvPr>
            <p:ph idx="1"/>
          </p:nvPr>
        </p:nvSpPr>
        <p:spPr>
          <a:xfrm>
            <a:off x="762000" y="1894820"/>
            <a:ext cx="8382000" cy="4734579"/>
          </a:xfrm>
        </p:spPr>
        <p:txBody>
          <a:bodyPr>
            <a:normAutofit/>
          </a:bodyPr>
          <a:lstStyle/>
          <a:p>
            <a:pPr marL="0" indent="0">
              <a:buNone/>
            </a:pPr>
            <a:endParaRPr lang="en-US" sz="2000" dirty="0" smtClean="0"/>
          </a:p>
          <a:p>
            <a:pPr>
              <a:buClr>
                <a:srgbClr val="00B050"/>
              </a:buClr>
              <a:buSzPct val="150000"/>
            </a:pPr>
            <a:endParaRPr lang="en-US" sz="2000" dirty="0" smtClean="0"/>
          </a:p>
          <a:p>
            <a:pPr>
              <a:buClr>
                <a:srgbClr val="00B050"/>
              </a:buClr>
              <a:buSzPct val="150000"/>
            </a:pPr>
            <a:r>
              <a:rPr lang="en-US" sz="2000" dirty="0" smtClean="0"/>
              <a:t>“Strip</a:t>
            </a:r>
            <a:r>
              <a:rPr lang="en-US" sz="2000" dirty="0"/>
              <a:t>, Bind, and Search: A Method for Identifying Abnormal Energy Consumption in </a:t>
            </a:r>
            <a:r>
              <a:rPr lang="en-US" sz="2000" dirty="0" smtClean="0"/>
              <a:t>Buildings”, </a:t>
            </a:r>
            <a:r>
              <a:rPr lang="en-US" sz="2000" b="1" dirty="0">
                <a:solidFill>
                  <a:srgbClr val="FF0000"/>
                </a:solidFill>
              </a:rPr>
              <a:t>IPSN 2013</a:t>
            </a:r>
          </a:p>
          <a:p>
            <a:pPr>
              <a:buClr>
                <a:srgbClr val="00B050"/>
              </a:buClr>
              <a:buSzPct val="150000"/>
            </a:pPr>
            <a:r>
              <a:rPr lang="en-US" sz="2000" dirty="0" smtClean="0"/>
              <a:t>“Towards </a:t>
            </a:r>
            <a:r>
              <a:rPr lang="en-US" sz="2000" dirty="0"/>
              <a:t>Real-time, Fine-grained Energy Analytics in Buildings Through Mobile </a:t>
            </a:r>
            <a:r>
              <a:rPr lang="en-US" sz="2000" dirty="0" smtClean="0"/>
              <a:t>Phones”, </a:t>
            </a:r>
            <a:r>
              <a:rPr lang="en-US" sz="2000" b="1" dirty="0" err="1">
                <a:solidFill>
                  <a:srgbClr val="FF0000"/>
                </a:solidFill>
              </a:rPr>
              <a:t>Buildsys</a:t>
            </a:r>
            <a:r>
              <a:rPr lang="en-US" sz="2000" b="1" dirty="0">
                <a:solidFill>
                  <a:srgbClr val="FF0000"/>
                </a:solidFill>
              </a:rPr>
              <a:t> </a:t>
            </a:r>
            <a:r>
              <a:rPr lang="en-US" sz="2000" b="1" dirty="0" smtClean="0">
                <a:solidFill>
                  <a:srgbClr val="FF0000"/>
                </a:solidFill>
              </a:rPr>
              <a:t>2012</a:t>
            </a:r>
          </a:p>
          <a:p>
            <a:pPr>
              <a:buClr>
                <a:srgbClr val="00B050"/>
              </a:buClr>
              <a:buSzPct val="150000"/>
            </a:pPr>
            <a:r>
              <a:rPr lang="en-US" sz="2000" dirty="0"/>
              <a:t>“Enabling Green Building Applications”, </a:t>
            </a:r>
            <a:r>
              <a:rPr lang="en-US" sz="2000" b="1" dirty="0" err="1">
                <a:solidFill>
                  <a:srgbClr val="FF0000"/>
                </a:solidFill>
              </a:rPr>
              <a:t>HotEmNets</a:t>
            </a:r>
            <a:r>
              <a:rPr lang="en-US" sz="2000" b="1" dirty="0">
                <a:solidFill>
                  <a:srgbClr val="FF0000"/>
                </a:solidFill>
              </a:rPr>
              <a:t> 2010</a:t>
            </a:r>
            <a:endParaRPr lang="en-US" sz="2000" b="1" dirty="0" smtClean="0">
              <a:solidFill>
                <a:srgbClr val="FF0000"/>
              </a:solidFill>
            </a:endParaRPr>
          </a:p>
          <a:p>
            <a:pPr marL="0" indent="0">
              <a:buNone/>
            </a:pPr>
            <a:endParaRPr lang="en-US" sz="2000" dirty="0"/>
          </a:p>
          <a:p>
            <a:pPr marL="0" indent="0">
              <a:buNone/>
            </a:pPr>
            <a:endParaRPr lang="en-US" sz="2000" dirty="0" smtClean="0"/>
          </a:p>
          <a:p>
            <a:pPr>
              <a:buClr>
                <a:srgbClr val="0070C0"/>
              </a:buClr>
              <a:buSzPct val="150000"/>
            </a:pPr>
            <a:r>
              <a:rPr lang="en-US" sz="2000" dirty="0" smtClean="0"/>
              <a:t>“Multichannel </a:t>
            </a:r>
            <a:r>
              <a:rPr lang="en-US" sz="2000" dirty="0"/>
              <a:t>Reliability Assessment in Real World WSNs</a:t>
            </a:r>
            <a:r>
              <a:rPr lang="en-US" sz="2000" dirty="0" smtClean="0"/>
              <a:t>.” </a:t>
            </a:r>
            <a:r>
              <a:rPr lang="en-US" sz="2000" b="1" dirty="0">
                <a:solidFill>
                  <a:srgbClr val="FF0000"/>
                </a:solidFill>
              </a:rPr>
              <a:t>IPSN 2010</a:t>
            </a:r>
          </a:p>
          <a:p>
            <a:pPr>
              <a:buClr>
                <a:srgbClr val="0070C0"/>
              </a:buClr>
              <a:buSzPct val="150000"/>
            </a:pPr>
            <a:r>
              <a:rPr lang="en-US" sz="2000" dirty="0" smtClean="0"/>
              <a:t>“Beacon </a:t>
            </a:r>
            <a:r>
              <a:rPr lang="en-US" sz="2000" dirty="0"/>
              <a:t>Location Service: A Location Service for Point-to-Point Routing in Wireless Sensor </a:t>
            </a:r>
            <a:r>
              <a:rPr lang="en-US" sz="2000" dirty="0" smtClean="0"/>
              <a:t>Networks”, </a:t>
            </a:r>
            <a:r>
              <a:rPr lang="en-US" sz="2000" b="1" dirty="0">
                <a:solidFill>
                  <a:srgbClr val="FF0000"/>
                </a:solidFill>
              </a:rPr>
              <a:t>IPSN 2007</a:t>
            </a:r>
            <a:endParaRPr lang="en-US" sz="2000" b="1" dirty="0" smtClean="0">
              <a:solidFill>
                <a:srgbClr val="FF0000"/>
              </a:solidFill>
            </a:endParaRPr>
          </a:p>
        </p:txBody>
      </p:sp>
      <p:sp>
        <p:nvSpPr>
          <p:cNvPr id="6" name="Rectangle 5"/>
          <p:cNvSpPr/>
          <p:nvPr/>
        </p:nvSpPr>
        <p:spPr>
          <a:xfrm rot="16200000">
            <a:off x="-464693" y="4872222"/>
            <a:ext cx="1800711" cy="954107"/>
          </a:xfrm>
          <a:prstGeom prst="rect">
            <a:avLst/>
          </a:prstGeom>
        </p:spPr>
        <p:txBody>
          <a:bodyPr wrap="square">
            <a:spAutoFit/>
          </a:bodyPr>
          <a:lstStyle/>
          <a:p>
            <a:pPr algn="ctr"/>
            <a:r>
              <a:rPr lang="en-US" sz="2800" b="1" dirty="0" smtClean="0">
                <a:solidFill>
                  <a:srgbClr val="0070C0"/>
                </a:solidFill>
              </a:rPr>
              <a:t>Sensor Networks</a:t>
            </a:r>
            <a:endParaRPr lang="en-US" sz="2800" b="1" dirty="0"/>
          </a:p>
        </p:txBody>
      </p:sp>
      <p:sp>
        <p:nvSpPr>
          <p:cNvPr id="7" name="Rectangle 6"/>
          <p:cNvSpPr/>
          <p:nvPr/>
        </p:nvSpPr>
        <p:spPr>
          <a:xfrm rot="16200000">
            <a:off x="-347102" y="2992930"/>
            <a:ext cx="1648311" cy="954107"/>
          </a:xfrm>
          <a:prstGeom prst="rect">
            <a:avLst/>
          </a:prstGeom>
        </p:spPr>
        <p:txBody>
          <a:bodyPr wrap="square">
            <a:spAutoFit/>
          </a:bodyPr>
          <a:lstStyle/>
          <a:p>
            <a:pPr algn="ctr">
              <a:tabLst>
                <a:tab pos="573088" algn="l"/>
              </a:tabLst>
            </a:pPr>
            <a:r>
              <a:rPr lang="en-US" sz="2800" b="1" dirty="0" smtClean="0">
                <a:solidFill>
                  <a:srgbClr val="00B050"/>
                </a:solidFill>
              </a:rPr>
              <a:t>Building OS</a:t>
            </a:r>
            <a:endParaRPr lang="en-US" sz="2800" b="1" dirty="0">
              <a:solidFill>
                <a:srgbClr val="00B050"/>
              </a:solidFill>
            </a:endParaRPr>
          </a:p>
        </p:txBody>
      </p:sp>
      <p:sp>
        <p:nvSpPr>
          <p:cNvPr id="9" name="TextBox 8"/>
          <p:cNvSpPr txBox="1"/>
          <p:nvPr/>
        </p:nvSpPr>
        <p:spPr>
          <a:xfrm>
            <a:off x="788033" y="1643390"/>
            <a:ext cx="7706670" cy="523220"/>
          </a:xfrm>
          <a:prstGeom prst="rect">
            <a:avLst/>
          </a:prstGeom>
          <a:noFill/>
        </p:spPr>
        <p:txBody>
          <a:bodyPr wrap="none" rtlCol="0">
            <a:spAutoFit/>
          </a:bodyPr>
          <a:lstStyle/>
          <a:p>
            <a:r>
              <a:rPr lang="en-US" sz="2800" b="1" i="1" dirty="0" smtClean="0">
                <a:solidFill>
                  <a:srgbClr val="0070C0"/>
                </a:solidFill>
              </a:rPr>
              <a:t>Sensing and Control</a:t>
            </a:r>
            <a:r>
              <a:rPr lang="en-US" sz="2800" b="1" dirty="0" smtClean="0">
                <a:solidFill>
                  <a:schemeClr val="tx2">
                    <a:lumMod val="60000"/>
                    <a:lumOff val="40000"/>
                  </a:schemeClr>
                </a:solidFill>
              </a:rPr>
              <a:t> </a:t>
            </a:r>
            <a:r>
              <a:rPr lang="en-US" sz="2800" b="1" dirty="0" smtClean="0"/>
              <a:t>for </a:t>
            </a:r>
            <a:r>
              <a:rPr lang="en-US" sz="2800" b="1" i="1" dirty="0" smtClean="0">
                <a:solidFill>
                  <a:srgbClr val="00B050"/>
                </a:solidFill>
              </a:rPr>
              <a:t>Efficient Buildings</a:t>
            </a:r>
            <a:r>
              <a:rPr lang="en-US" sz="2800" b="1" dirty="0" smtClean="0"/>
              <a:t> at </a:t>
            </a:r>
            <a:r>
              <a:rPr lang="en-US" sz="2800" b="1" i="1" dirty="0" smtClean="0">
                <a:solidFill>
                  <a:srgbClr val="FF0000"/>
                </a:solidFill>
              </a:rPr>
              <a:t>Scale</a:t>
            </a:r>
            <a:endParaRPr lang="en-US" sz="2800" b="1" i="1" dirty="0">
              <a:solidFill>
                <a:srgbClr val="FF0000"/>
              </a:solidFill>
            </a:endParaRPr>
          </a:p>
        </p:txBody>
      </p:sp>
      <p:sp>
        <p:nvSpPr>
          <p:cNvPr id="10" name="Rectangle 9"/>
          <p:cNvSpPr/>
          <p:nvPr/>
        </p:nvSpPr>
        <p:spPr>
          <a:xfrm>
            <a:off x="703174" y="1667362"/>
            <a:ext cx="7983626"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89821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Alarms in Eng. </a:t>
            </a:r>
            <a:r>
              <a:rPr lang="en-US" dirty="0" err="1" smtClean="0"/>
              <a:t>Bldg</a:t>
            </a:r>
            <a:r>
              <a:rPr lang="en-US" dirty="0" smtClean="0"/>
              <a:t> 2 @</a:t>
            </a:r>
            <a:r>
              <a:rPr lang="en-US" dirty="0" err="1" smtClean="0"/>
              <a:t>Todai</a:t>
            </a:r>
            <a:endParaRPr lang="en-US" dirty="0"/>
          </a:p>
        </p:txBody>
      </p:sp>
      <p:pic>
        <p:nvPicPr>
          <p:cNvPr id="4" name="Picture 3" descr="Screen shot 2013-01-10 at 11.45.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1902"/>
            <a:ext cx="9144000" cy="2537806"/>
          </a:xfrm>
          <a:prstGeom prst="rect">
            <a:avLst/>
          </a:prstGeom>
        </p:spPr>
      </p:pic>
      <p:sp>
        <p:nvSpPr>
          <p:cNvPr id="3" name="TextBox 2"/>
          <p:cNvSpPr txBox="1"/>
          <p:nvPr/>
        </p:nvSpPr>
        <p:spPr>
          <a:xfrm>
            <a:off x="580099" y="4986054"/>
            <a:ext cx="2241569" cy="461665"/>
          </a:xfrm>
          <a:prstGeom prst="rect">
            <a:avLst/>
          </a:prstGeom>
          <a:noFill/>
        </p:spPr>
        <p:txBody>
          <a:bodyPr wrap="none" rtlCol="0">
            <a:spAutoFit/>
          </a:bodyPr>
          <a:lstStyle/>
          <a:p>
            <a:r>
              <a:rPr lang="en-US" sz="2400" b="1" dirty="0" smtClean="0">
                <a:solidFill>
                  <a:srgbClr val="FF0000"/>
                </a:solidFill>
              </a:rPr>
              <a:t>AC On All Night</a:t>
            </a:r>
            <a:endParaRPr lang="en-US" sz="2400" b="1" dirty="0">
              <a:solidFill>
                <a:srgbClr val="FF0000"/>
              </a:solidFill>
            </a:endParaRPr>
          </a:p>
        </p:txBody>
      </p:sp>
      <p:sp>
        <p:nvSpPr>
          <p:cNvPr id="5" name="TextBox 4"/>
          <p:cNvSpPr txBox="1"/>
          <p:nvPr/>
        </p:nvSpPr>
        <p:spPr>
          <a:xfrm>
            <a:off x="3354337" y="5019969"/>
            <a:ext cx="2693015" cy="461665"/>
          </a:xfrm>
          <a:prstGeom prst="rect">
            <a:avLst/>
          </a:prstGeom>
          <a:noFill/>
        </p:spPr>
        <p:txBody>
          <a:bodyPr wrap="none" rtlCol="0">
            <a:spAutoFit/>
          </a:bodyPr>
          <a:lstStyle/>
          <a:p>
            <a:r>
              <a:rPr lang="en-US" sz="2400" b="1" dirty="0" smtClean="0">
                <a:solidFill>
                  <a:srgbClr val="FF0000"/>
                </a:solidFill>
              </a:rPr>
              <a:t>Lights On All Night</a:t>
            </a:r>
            <a:endParaRPr lang="en-US" sz="2400" b="1" dirty="0">
              <a:solidFill>
                <a:srgbClr val="FF0000"/>
              </a:solidFill>
            </a:endParaRPr>
          </a:p>
        </p:txBody>
      </p:sp>
      <p:sp>
        <p:nvSpPr>
          <p:cNvPr id="6" name="TextBox 5"/>
          <p:cNvSpPr txBox="1"/>
          <p:nvPr/>
        </p:nvSpPr>
        <p:spPr>
          <a:xfrm>
            <a:off x="6331214" y="4990395"/>
            <a:ext cx="2553704" cy="830997"/>
          </a:xfrm>
          <a:prstGeom prst="rect">
            <a:avLst/>
          </a:prstGeom>
          <a:noFill/>
        </p:spPr>
        <p:txBody>
          <a:bodyPr wrap="none" rtlCol="0">
            <a:spAutoFit/>
          </a:bodyPr>
          <a:lstStyle/>
          <a:p>
            <a:pPr algn="ctr"/>
            <a:r>
              <a:rPr lang="en-US" sz="2400" b="1" dirty="0" smtClean="0">
                <a:solidFill>
                  <a:srgbClr val="FF0000"/>
                </a:solidFill>
              </a:rPr>
              <a:t>AC Not On During</a:t>
            </a:r>
          </a:p>
          <a:p>
            <a:pPr algn="ctr"/>
            <a:r>
              <a:rPr lang="en-US" sz="2400" b="1" dirty="0" smtClean="0">
                <a:solidFill>
                  <a:srgbClr val="FF0000"/>
                </a:solidFill>
              </a:rPr>
              <a:t>Office Hours</a:t>
            </a:r>
            <a:endParaRPr lang="en-US" sz="2400" b="1" dirty="0">
              <a:solidFill>
                <a:srgbClr val="FF0000"/>
              </a:solidFill>
            </a:endParaRPr>
          </a:p>
        </p:txBody>
      </p:sp>
      <p:sp>
        <p:nvSpPr>
          <p:cNvPr id="7" name="Rectangle 6"/>
          <p:cNvSpPr/>
          <p:nvPr/>
        </p:nvSpPr>
        <p:spPr>
          <a:xfrm>
            <a:off x="1" y="1454900"/>
            <a:ext cx="3128946" cy="39580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8947" y="1445348"/>
            <a:ext cx="3128947" cy="4036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7652" y="1454900"/>
            <a:ext cx="3128947" cy="4297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46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this challenging?</a:t>
            </a:r>
            <a:endParaRPr lang="en-US" b="1" dirty="0"/>
          </a:p>
        </p:txBody>
      </p:sp>
      <p:grpSp>
        <p:nvGrpSpPr>
          <p:cNvPr id="91" name="Group 90"/>
          <p:cNvGrpSpPr/>
          <p:nvPr/>
        </p:nvGrpSpPr>
        <p:grpSpPr>
          <a:xfrm>
            <a:off x="259739" y="1131981"/>
            <a:ext cx="5874707" cy="3500666"/>
            <a:chOff x="208040" y="1517668"/>
            <a:chExt cx="7311081" cy="5018522"/>
          </a:xfrm>
        </p:grpSpPr>
        <p:pic>
          <p:nvPicPr>
            <p:cNvPr id="39" name="Picture 38" descr="thermomet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40" y="2080123"/>
              <a:ext cx="952500" cy="952500"/>
            </a:xfrm>
            <a:prstGeom prst="rect">
              <a:avLst/>
            </a:prstGeom>
          </p:spPr>
        </p:pic>
        <p:pic>
          <p:nvPicPr>
            <p:cNvPr id="40" name="Picture 39" descr="thermosta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3024" y="3251570"/>
              <a:ext cx="960119" cy="960119"/>
            </a:xfrm>
            <a:prstGeom prst="rect">
              <a:avLst/>
            </a:prstGeom>
          </p:spPr>
        </p:pic>
        <p:pic>
          <p:nvPicPr>
            <p:cNvPr id="41" name="Picture 40" descr="fa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3617" y="4520818"/>
              <a:ext cx="935241" cy="939803"/>
            </a:xfrm>
            <a:prstGeom prst="rect">
              <a:avLst/>
            </a:prstGeom>
          </p:spPr>
        </p:pic>
        <p:sp>
          <p:nvSpPr>
            <p:cNvPr id="42" name="TextBox 41"/>
            <p:cNvSpPr txBox="1"/>
            <p:nvPr/>
          </p:nvSpPr>
          <p:spPr>
            <a:xfrm>
              <a:off x="364838" y="1517668"/>
              <a:ext cx="995874" cy="661839"/>
            </a:xfrm>
            <a:prstGeom prst="rect">
              <a:avLst/>
            </a:prstGeom>
            <a:noFill/>
          </p:spPr>
          <p:txBody>
            <a:bodyPr wrap="none" rtlCol="0">
              <a:spAutoFit/>
            </a:bodyPr>
            <a:lstStyle/>
            <a:p>
              <a:r>
                <a:rPr lang="en-US" sz="1200" dirty="0" smtClean="0"/>
                <a:t>Sensors,</a:t>
              </a:r>
            </a:p>
            <a:p>
              <a:r>
                <a:rPr lang="en-US" sz="1200" dirty="0" smtClean="0"/>
                <a:t>Actuators</a:t>
              </a:r>
              <a:endParaRPr lang="en-US" sz="1200" dirty="0"/>
            </a:p>
          </p:txBody>
        </p:sp>
        <p:grpSp>
          <p:nvGrpSpPr>
            <p:cNvPr id="43" name="Group 81"/>
            <p:cNvGrpSpPr/>
            <p:nvPr/>
          </p:nvGrpSpPr>
          <p:grpSpPr>
            <a:xfrm>
              <a:off x="1261191" y="1665862"/>
              <a:ext cx="1340867" cy="3989247"/>
              <a:chOff x="1261191" y="1665862"/>
              <a:chExt cx="1340867" cy="3989247"/>
            </a:xfrm>
          </p:grpSpPr>
          <p:grpSp>
            <p:nvGrpSpPr>
              <p:cNvPr id="44" name="Group 26"/>
              <p:cNvGrpSpPr/>
              <p:nvPr/>
            </p:nvGrpSpPr>
            <p:grpSpPr>
              <a:xfrm>
                <a:off x="1261191" y="2521525"/>
                <a:ext cx="419017" cy="2553304"/>
                <a:chOff x="1091859" y="2422748"/>
                <a:chExt cx="419017" cy="2553304"/>
              </a:xfrm>
            </p:grpSpPr>
            <p:cxnSp>
              <p:nvCxnSpPr>
                <p:cNvPr id="48" name="Straight Connector 47"/>
                <p:cNvCxnSpPr/>
                <p:nvPr/>
              </p:nvCxnSpPr>
              <p:spPr>
                <a:xfrm>
                  <a:off x="1091859" y="2422748"/>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091859" y="3632006"/>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179299" y="4976052"/>
                  <a:ext cx="33157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45" name="Picture 44"/>
              <p:cNvPicPr>
                <a:picLocks noChangeAspect="1"/>
              </p:cNvPicPr>
              <p:nvPr/>
            </p:nvPicPr>
            <p:blipFill>
              <a:blip r:embed="rId6"/>
              <a:stretch>
                <a:fillRect/>
              </a:stretch>
            </p:blipFill>
            <p:spPr>
              <a:xfrm>
                <a:off x="1510428" y="4448239"/>
                <a:ext cx="1028898" cy="1206870"/>
              </a:xfrm>
              <a:prstGeom prst="rect">
                <a:avLst/>
              </a:prstGeom>
            </p:spPr>
          </p:pic>
          <p:pic>
            <p:nvPicPr>
              <p:cNvPr id="46" name="Picture 45"/>
              <p:cNvPicPr>
                <a:picLocks noChangeAspect="1"/>
              </p:cNvPicPr>
              <p:nvPr/>
            </p:nvPicPr>
            <p:blipFill>
              <a:blip r:embed="rId7"/>
              <a:stretch>
                <a:fillRect/>
              </a:stretch>
            </p:blipFill>
            <p:spPr>
              <a:xfrm rot="5400000" flipV="1">
                <a:off x="1106719" y="2696828"/>
                <a:ext cx="1762623" cy="955205"/>
              </a:xfrm>
              <a:prstGeom prst="rect">
                <a:avLst/>
              </a:prstGeom>
            </p:spPr>
          </p:pic>
          <p:sp>
            <p:nvSpPr>
              <p:cNvPr id="47" name="TextBox 46"/>
              <p:cNvSpPr txBox="1"/>
              <p:nvPr/>
            </p:nvSpPr>
            <p:spPr>
              <a:xfrm>
                <a:off x="1510428" y="1665862"/>
                <a:ext cx="1091630" cy="397103"/>
              </a:xfrm>
              <a:prstGeom prst="rect">
                <a:avLst/>
              </a:prstGeom>
              <a:noFill/>
            </p:spPr>
            <p:txBody>
              <a:bodyPr wrap="none" rtlCol="0">
                <a:spAutoFit/>
              </a:bodyPr>
              <a:lstStyle/>
              <a:p>
                <a:r>
                  <a:rPr lang="en-US" sz="1200" dirty="0" smtClean="0"/>
                  <a:t>Controllers</a:t>
                </a:r>
                <a:endParaRPr lang="en-US" sz="1200" dirty="0"/>
              </a:p>
            </p:txBody>
          </p:sp>
        </p:grpSp>
        <p:grpSp>
          <p:nvGrpSpPr>
            <p:cNvPr id="51" name="Group 82"/>
            <p:cNvGrpSpPr/>
            <p:nvPr/>
          </p:nvGrpSpPr>
          <p:grpSpPr>
            <a:xfrm>
              <a:off x="2465633" y="3251570"/>
              <a:ext cx="2454796" cy="3007566"/>
              <a:chOff x="2465633" y="3251570"/>
              <a:chExt cx="2454796" cy="3007566"/>
            </a:xfrm>
          </p:grpSpPr>
          <p:cxnSp>
            <p:nvCxnSpPr>
              <p:cNvPr id="52" name="Straight Connector 51"/>
              <p:cNvCxnSpPr/>
              <p:nvPr/>
            </p:nvCxnSpPr>
            <p:spPr>
              <a:xfrm flipV="1">
                <a:off x="2467247" y="5073829"/>
                <a:ext cx="419017" cy="2"/>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465633" y="3251570"/>
                <a:ext cx="419017"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886264" y="5655109"/>
                <a:ext cx="2034165" cy="0"/>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2884650" y="3251571"/>
                <a:ext cx="1614" cy="2403538"/>
              </a:xfrm>
              <a:prstGeom prst="line">
                <a:avLst/>
              </a:prstGeom>
              <a:ln w="381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6" name="Group 23"/>
              <p:cNvGrpSpPr/>
              <p:nvPr/>
            </p:nvGrpSpPr>
            <p:grpSpPr>
              <a:xfrm>
                <a:off x="3401337" y="5125793"/>
                <a:ext cx="1058631" cy="1133343"/>
                <a:chOff x="3193188" y="5125793"/>
                <a:chExt cx="1058631" cy="1133343"/>
              </a:xfrm>
            </p:grpSpPr>
            <p:sp>
              <p:nvSpPr>
                <p:cNvPr id="57" name="TextBox 56"/>
                <p:cNvSpPr txBox="1"/>
                <p:nvPr/>
              </p:nvSpPr>
              <p:spPr>
                <a:xfrm>
                  <a:off x="3193188" y="5920582"/>
                  <a:ext cx="902811" cy="338554"/>
                </a:xfrm>
                <a:prstGeom prst="rect">
                  <a:avLst/>
                </a:prstGeom>
                <a:noFill/>
              </p:spPr>
              <p:txBody>
                <a:bodyPr wrap="none" rtlCol="0">
                  <a:spAutoFit/>
                </a:bodyPr>
                <a:lstStyle/>
                <a:p>
                  <a:r>
                    <a:rPr lang="en-US" sz="1600" dirty="0" smtClean="0"/>
                    <a:t>Modem</a:t>
                  </a:r>
                  <a:endParaRPr lang="en-US" sz="1600" dirty="0"/>
                </a:p>
              </p:txBody>
            </p:sp>
            <p:pic>
              <p:nvPicPr>
                <p:cNvPr id="58" name="Picture 57"/>
                <p:cNvPicPr>
                  <a:picLocks noChangeAspect="1"/>
                </p:cNvPicPr>
                <p:nvPr/>
              </p:nvPicPr>
              <p:blipFill>
                <a:blip r:embed="rId8"/>
                <a:stretch>
                  <a:fillRect/>
                </a:stretch>
              </p:blipFill>
              <p:spPr>
                <a:xfrm>
                  <a:off x="3193188" y="5125793"/>
                  <a:ext cx="1058631" cy="1058631"/>
                </a:xfrm>
                <a:prstGeom prst="rect">
                  <a:avLst/>
                </a:prstGeom>
              </p:spPr>
            </p:pic>
          </p:grpSp>
        </p:grpSp>
        <p:sp>
          <p:nvSpPr>
            <p:cNvPr id="59" name="TextBox 58"/>
            <p:cNvSpPr txBox="1"/>
            <p:nvPr/>
          </p:nvSpPr>
          <p:spPr>
            <a:xfrm>
              <a:off x="2539326" y="3871076"/>
              <a:ext cx="1370788" cy="584776"/>
            </a:xfrm>
            <a:prstGeom prst="rect">
              <a:avLst/>
            </a:prstGeom>
            <a:solidFill>
              <a:srgbClr val="FFFFFF">
                <a:alpha val="59000"/>
              </a:srgbClr>
            </a:solidFill>
          </p:spPr>
          <p:txBody>
            <a:bodyPr wrap="none" rtlCol="0">
              <a:spAutoFit/>
            </a:bodyPr>
            <a:lstStyle/>
            <a:p>
              <a:r>
                <a:rPr lang="en-US" sz="1600" dirty="0" smtClean="0"/>
                <a:t>Siemens P2</a:t>
              </a:r>
            </a:p>
            <a:p>
              <a:r>
                <a:rPr lang="en-US" sz="1600" dirty="0" smtClean="0"/>
                <a:t>over RS-485</a:t>
              </a:r>
              <a:endParaRPr lang="en-US" sz="1600" dirty="0"/>
            </a:p>
          </p:txBody>
        </p:sp>
        <p:grpSp>
          <p:nvGrpSpPr>
            <p:cNvPr id="60" name="Group 20"/>
            <p:cNvGrpSpPr/>
            <p:nvPr/>
          </p:nvGrpSpPr>
          <p:grpSpPr>
            <a:xfrm>
              <a:off x="4345964" y="4745490"/>
              <a:ext cx="2108227" cy="1790700"/>
              <a:chOff x="4103357" y="4759759"/>
              <a:chExt cx="2108227" cy="1790700"/>
            </a:xfrm>
          </p:grpSpPr>
          <p:pic>
            <p:nvPicPr>
              <p:cNvPr id="61" name="Picture 60"/>
              <p:cNvPicPr>
                <a:picLocks noChangeAspect="1"/>
              </p:cNvPicPr>
              <p:nvPr/>
            </p:nvPicPr>
            <p:blipFill>
              <a:blip r:embed="rId9"/>
              <a:stretch>
                <a:fillRect/>
              </a:stretch>
            </p:blipFill>
            <p:spPr>
              <a:xfrm>
                <a:off x="4103357" y="4759759"/>
                <a:ext cx="2108227" cy="1790700"/>
              </a:xfrm>
              <a:prstGeom prst="rect">
                <a:avLst/>
              </a:prstGeom>
            </p:spPr>
          </p:pic>
          <p:sp>
            <p:nvSpPr>
              <p:cNvPr id="62" name="TextBox 61"/>
              <p:cNvSpPr txBox="1"/>
              <p:nvPr/>
            </p:nvSpPr>
            <p:spPr>
              <a:xfrm>
                <a:off x="4810070" y="5417815"/>
                <a:ext cx="937075" cy="584776"/>
              </a:xfrm>
              <a:prstGeom prst="rect">
                <a:avLst/>
              </a:prstGeom>
              <a:noFill/>
            </p:spPr>
            <p:txBody>
              <a:bodyPr wrap="none" rtlCol="0">
                <a:spAutoFit/>
              </a:bodyPr>
              <a:lstStyle/>
              <a:p>
                <a:r>
                  <a:rPr lang="en-US" sz="1600" dirty="0" smtClean="0">
                    <a:solidFill>
                      <a:srgbClr val="FF0000"/>
                    </a:solidFill>
                  </a:rPr>
                  <a:t>Apogee</a:t>
                </a:r>
              </a:p>
              <a:p>
                <a:pPr algn="ctr"/>
                <a:r>
                  <a:rPr lang="en-US" sz="1600" dirty="0" smtClean="0">
                    <a:solidFill>
                      <a:srgbClr val="FF0000"/>
                    </a:solidFill>
                  </a:rPr>
                  <a:t>Server</a:t>
                </a:r>
                <a:endParaRPr lang="en-US" sz="1600" dirty="0">
                  <a:solidFill>
                    <a:srgbClr val="FF0000"/>
                  </a:solidFill>
                </a:endParaRPr>
              </a:p>
            </p:txBody>
          </p:sp>
        </p:grpSp>
        <p:sp>
          <p:nvSpPr>
            <p:cNvPr id="65" name="TextBox 64"/>
            <p:cNvSpPr txBox="1"/>
            <p:nvPr/>
          </p:nvSpPr>
          <p:spPr>
            <a:xfrm>
              <a:off x="5486099" y="3917459"/>
              <a:ext cx="1041702" cy="584776"/>
            </a:xfrm>
            <a:prstGeom prst="rect">
              <a:avLst/>
            </a:prstGeom>
            <a:noFill/>
          </p:spPr>
          <p:txBody>
            <a:bodyPr wrap="square" rtlCol="0">
              <a:spAutoFit/>
            </a:bodyPr>
            <a:lstStyle/>
            <a:p>
              <a:r>
                <a:rPr lang="en-US" sz="1600" dirty="0" smtClean="0"/>
                <a:t>Remote</a:t>
              </a:r>
            </a:p>
            <a:p>
              <a:r>
                <a:rPr lang="en-US" sz="1600" dirty="0" smtClean="0"/>
                <a:t>Login</a:t>
              </a:r>
              <a:endParaRPr lang="en-US" sz="1600" dirty="0"/>
            </a:p>
          </p:txBody>
        </p:sp>
        <p:grpSp>
          <p:nvGrpSpPr>
            <p:cNvPr id="66" name="Group 97"/>
            <p:cNvGrpSpPr/>
            <p:nvPr/>
          </p:nvGrpSpPr>
          <p:grpSpPr>
            <a:xfrm>
              <a:off x="6140770" y="5274563"/>
              <a:ext cx="1184940" cy="461475"/>
              <a:chOff x="6166170" y="5782563"/>
              <a:chExt cx="1184940" cy="461475"/>
            </a:xfrm>
          </p:grpSpPr>
          <p:cxnSp>
            <p:nvCxnSpPr>
              <p:cNvPr id="67" name="Straight Connector 66"/>
              <p:cNvCxnSpPr/>
              <p:nvPr/>
            </p:nvCxnSpPr>
            <p:spPr>
              <a:xfrm flipH="1">
                <a:off x="6180441" y="5782563"/>
                <a:ext cx="1089695" cy="0"/>
              </a:xfrm>
              <a:prstGeom prst="line">
                <a:avLst/>
              </a:prstGeom>
              <a:ln w="38100" cmpd="sng">
                <a:solidFill>
                  <a:srgbClr val="4F81BD"/>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166170" y="5905484"/>
                <a:ext cx="1184940" cy="338554"/>
              </a:xfrm>
              <a:prstGeom prst="rect">
                <a:avLst/>
              </a:prstGeom>
              <a:noFill/>
            </p:spPr>
            <p:txBody>
              <a:bodyPr wrap="none" rtlCol="0">
                <a:spAutoFit/>
              </a:bodyPr>
              <a:lstStyle/>
              <a:p>
                <a:r>
                  <a:rPr lang="en-US" sz="1600" dirty="0" err="1" smtClean="0"/>
                  <a:t>BACnet</a:t>
                </a:r>
                <a:r>
                  <a:rPr lang="en-US" sz="1600" dirty="0" smtClean="0"/>
                  <a:t>/IP</a:t>
                </a:r>
                <a:endParaRPr lang="en-US" sz="1600" dirty="0"/>
              </a:p>
            </p:txBody>
          </p:sp>
        </p:grpSp>
        <p:sp>
          <p:nvSpPr>
            <p:cNvPr id="76" name="TextBox 75"/>
            <p:cNvSpPr txBox="1"/>
            <p:nvPr/>
          </p:nvSpPr>
          <p:spPr>
            <a:xfrm>
              <a:off x="6205841" y="3229620"/>
              <a:ext cx="1313280" cy="461665"/>
            </a:xfrm>
            <a:prstGeom prst="rect">
              <a:avLst/>
            </a:prstGeom>
            <a:noFill/>
          </p:spPr>
          <p:txBody>
            <a:bodyPr wrap="none" rtlCol="0">
              <a:spAutoFit/>
            </a:bodyPr>
            <a:lstStyle/>
            <a:p>
              <a:r>
                <a:rPr lang="en-US" dirty="0" smtClean="0">
                  <a:solidFill>
                    <a:schemeClr val="bg1"/>
                  </a:solidFill>
                </a:rPr>
                <a:t>Internet</a:t>
              </a:r>
              <a:endParaRPr lang="en-US" sz="1600" dirty="0">
                <a:solidFill>
                  <a:schemeClr val="bg1"/>
                </a:solidFill>
              </a:endParaRPr>
            </a:p>
          </p:txBody>
        </p:sp>
        <p:sp>
          <p:nvSpPr>
            <p:cNvPr id="77" name="Bent Arrow 76"/>
            <p:cNvSpPr/>
            <p:nvPr/>
          </p:nvSpPr>
          <p:spPr>
            <a:xfrm rot="16353277" flipV="1">
              <a:off x="6592022" y="4645571"/>
              <a:ext cx="629569" cy="641685"/>
            </a:xfrm>
            <a:prstGeom prst="bentArrow">
              <a:avLst>
                <a:gd name="adj1" fmla="val 14383"/>
                <a:gd name="adj2" fmla="val 17568"/>
                <a:gd name="adj3" fmla="val 25000"/>
                <a:gd name="adj4" fmla="val 4375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grpSp>
      <p:graphicFrame>
        <p:nvGraphicFramePr>
          <p:cNvPr id="92" name="Content Placeholder 4"/>
          <p:cNvGraphicFramePr>
            <a:graphicFrameLocks/>
          </p:cNvGraphicFramePr>
          <p:nvPr>
            <p:extLst>
              <p:ext uri="{D42A27DB-BD31-4B8C-83A1-F6EECF244321}">
                <p14:modId xmlns:p14="http://schemas.microsoft.com/office/powerpoint/2010/main" val="2617597663"/>
              </p:ext>
            </p:extLst>
          </p:nvPr>
        </p:nvGraphicFramePr>
        <p:xfrm>
          <a:off x="457200" y="4632647"/>
          <a:ext cx="8242150" cy="2194963"/>
        </p:xfrm>
        <a:graphic>
          <a:graphicData uri="http://schemas.openxmlformats.org/drawingml/2006/table">
            <a:tbl>
              <a:tblPr firstRow="1" bandRow="1">
                <a:tableStyleId>{5C22544A-7EE6-4342-B048-85BDC9FD1C3A}</a:tableStyleId>
              </a:tblPr>
              <a:tblGrid>
                <a:gridCol w="1653518"/>
                <a:gridCol w="763162"/>
                <a:gridCol w="2190910"/>
                <a:gridCol w="3634560"/>
              </a:tblGrid>
              <a:tr h="457604">
                <a:tc>
                  <a:txBody>
                    <a:bodyPr/>
                    <a:lstStyle/>
                    <a:p>
                      <a:r>
                        <a:rPr lang="en-US" sz="1400" dirty="0" smtClean="0"/>
                        <a:t>Protocol</a:t>
                      </a:r>
                      <a:endParaRPr lang="en-US" sz="1400" dirty="0"/>
                    </a:p>
                  </a:txBody>
                  <a:tcPr/>
                </a:tc>
                <a:tc>
                  <a:txBody>
                    <a:bodyPr/>
                    <a:lstStyle/>
                    <a:p>
                      <a:r>
                        <a:rPr lang="en-US" sz="1400" dirty="0" smtClean="0"/>
                        <a:t>Year</a:t>
                      </a:r>
                      <a:endParaRPr lang="en-US" sz="1400" dirty="0"/>
                    </a:p>
                  </a:txBody>
                  <a:tcPr/>
                </a:tc>
                <a:tc>
                  <a:txBody>
                    <a:bodyPr/>
                    <a:lstStyle/>
                    <a:p>
                      <a:r>
                        <a:rPr lang="en-US" sz="1400" dirty="0" smtClean="0"/>
                        <a:t>Network</a:t>
                      </a:r>
                      <a:endParaRPr lang="en-US" sz="1400" dirty="0"/>
                    </a:p>
                  </a:txBody>
                  <a:tcPr/>
                </a:tc>
                <a:tc>
                  <a:txBody>
                    <a:bodyPr/>
                    <a:lstStyle/>
                    <a:p>
                      <a:r>
                        <a:rPr lang="en-US" sz="1400" dirty="0" smtClean="0"/>
                        <a:t>Example Applications</a:t>
                      </a:r>
                      <a:endParaRPr lang="en-US" sz="1400" dirty="0"/>
                    </a:p>
                  </a:txBody>
                  <a:tcPr/>
                </a:tc>
              </a:tr>
              <a:tr h="238544">
                <a:tc>
                  <a:txBody>
                    <a:bodyPr/>
                    <a:lstStyle/>
                    <a:p>
                      <a:r>
                        <a:rPr lang="en-US" sz="1400" dirty="0" err="1" smtClean="0"/>
                        <a:t>Modbus</a:t>
                      </a:r>
                      <a:endParaRPr lang="en-US" sz="1400" dirty="0"/>
                    </a:p>
                  </a:txBody>
                  <a:tcPr/>
                </a:tc>
                <a:tc>
                  <a:txBody>
                    <a:bodyPr/>
                    <a:lstStyle/>
                    <a:p>
                      <a:r>
                        <a:rPr lang="en-US" sz="1400" dirty="0" smtClean="0"/>
                        <a:t>1979</a:t>
                      </a:r>
                      <a:endParaRPr lang="en-US" sz="1400" dirty="0"/>
                    </a:p>
                  </a:txBody>
                  <a:tcPr/>
                </a:tc>
                <a:tc>
                  <a:txBody>
                    <a:bodyPr/>
                    <a:lstStyle/>
                    <a:p>
                      <a:r>
                        <a:rPr lang="en-US" sz="1400" dirty="0" smtClean="0"/>
                        <a:t>RS-485,</a:t>
                      </a:r>
                      <a:r>
                        <a:rPr lang="en-US" sz="1400" baseline="0" dirty="0" smtClean="0"/>
                        <a:t> TCP/IP</a:t>
                      </a:r>
                      <a:endParaRPr lang="en-US" sz="1400" dirty="0"/>
                    </a:p>
                  </a:txBody>
                  <a:tcPr/>
                </a:tc>
                <a:tc>
                  <a:txBody>
                    <a:bodyPr/>
                    <a:lstStyle/>
                    <a:p>
                      <a:r>
                        <a:rPr lang="en-US" sz="1400" dirty="0" smtClean="0"/>
                        <a:t>Panel monitoring,</a:t>
                      </a:r>
                      <a:r>
                        <a:rPr lang="en-US" sz="1400" baseline="0" dirty="0" smtClean="0"/>
                        <a:t> alarms</a:t>
                      </a:r>
                      <a:endParaRPr lang="en-US" sz="1400" dirty="0"/>
                    </a:p>
                  </a:txBody>
                  <a:tcPr/>
                </a:tc>
              </a:tr>
              <a:tr h="238544">
                <a:tc>
                  <a:txBody>
                    <a:bodyPr/>
                    <a:lstStyle/>
                    <a:p>
                      <a:r>
                        <a:rPr lang="en-US" sz="1400" dirty="0" err="1" smtClean="0"/>
                        <a:t>Fieldbus</a:t>
                      </a:r>
                      <a:r>
                        <a:rPr lang="en-US" sz="1400" dirty="0" smtClean="0"/>
                        <a:t>/HART</a:t>
                      </a:r>
                      <a:endParaRPr lang="en-US" sz="1400" dirty="0"/>
                    </a:p>
                  </a:txBody>
                  <a:tcPr/>
                </a:tc>
                <a:tc>
                  <a:txBody>
                    <a:bodyPr/>
                    <a:lstStyle/>
                    <a:p>
                      <a:r>
                        <a:rPr lang="en-US" sz="1400" dirty="0" smtClean="0"/>
                        <a:t>1988</a:t>
                      </a:r>
                      <a:endParaRPr lang="en-US" sz="1400" dirty="0"/>
                    </a:p>
                  </a:txBody>
                  <a:tcPr/>
                </a:tc>
                <a:tc>
                  <a:txBody>
                    <a:bodyPr/>
                    <a:lstStyle/>
                    <a:p>
                      <a:r>
                        <a:rPr lang="en-US" sz="1400" dirty="0" smtClean="0"/>
                        <a:t>various</a:t>
                      </a:r>
                      <a:endParaRPr lang="en-US" sz="1400" dirty="0"/>
                    </a:p>
                  </a:txBody>
                  <a:tcPr/>
                </a:tc>
                <a:tc>
                  <a:txBody>
                    <a:bodyPr/>
                    <a:lstStyle/>
                    <a:p>
                      <a:r>
                        <a:rPr lang="en-US" sz="1400" dirty="0" smtClean="0"/>
                        <a:t>Industrial</a:t>
                      </a:r>
                      <a:r>
                        <a:rPr lang="en-US" sz="1400" baseline="0" dirty="0" smtClean="0"/>
                        <a:t> Control</a:t>
                      </a:r>
                      <a:endParaRPr lang="en-US" sz="1400" dirty="0"/>
                    </a:p>
                  </a:txBody>
                  <a:tcPr/>
                </a:tc>
              </a:tr>
              <a:tr h="405525">
                <a:tc>
                  <a:txBody>
                    <a:bodyPr/>
                    <a:lstStyle/>
                    <a:p>
                      <a:r>
                        <a:rPr lang="en-US" sz="1400" dirty="0" err="1" smtClean="0"/>
                        <a:t>BACnet</a:t>
                      </a:r>
                      <a:endParaRPr lang="en-US" sz="1400" dirty="0"/>
                    </a:p>
                  </a:txBody>
                  <a:tcPr/>
                </a:tc>
                <a:tc>
                  <a:txBody>
                    <a:bodyPr/>
                    <a:lstStyle/>
                    <a:p>
                      <a:r>
                        <a:rPr lang="en-US" sz="1400" dirty="0" smtClean="0"/>
                        <a:t>1995</a:t>
                      </a:r>
                      <a:endParaRPr lang="en-US" sz="1400" dirty="0"/>
                    </a:p>
                  </a:txBody>
                  <a:tcPr/>
                </a:tc>
                <a:tc>
                  <a:txBody>
                    <a:bodyPr/>
                    <a:lstStyle/>
                    <a:p>
                      <a:r>
                        <a:rPr lang="en-US" sz="1400" dirty="0" smtClean="0"/>
                        <a:t>ARCNET,</a:t>
                      </a:r>
                      <a:r>
                        <a:rPr lang="en-US" sz="1400" baseline="0" dirty="0" smtClean="0"/>
                        <a:t> Ethernet, IP, RS-232, </a:t>
                      </a:r>
                      <a:r>
                        <a:rPr lang="en-US" sz="1400" i="1" baseline="0" dirty="0" smtClean="0"/>
                        <a:t>etc.</a:t>
                      </a:r>
                      <a:endParaRPr lang="en-US" sz="1400" dirty="0"/>
                    </a:p>
                  </a:txBody>
                  <a:tcPr/>
                </a:tc>
                <a:tc>
                  <a:txBody>
                    <a:bodyPr/>
                    <a:lstStyle/>
                    <a:p>
                      <a:r>
                        <a:rPr lang="en-US" sz="1400" baseline="0" dirty="0" smtClean="0"/>
                        <a:t>HVAC, Lighting, Fire… </a:t>
                      </a:r>
                      <a:endParaRPr lang="en-US" sz="1400" dirty="0"/>
                    </a:p>
                  </a:txBody>
                  <a:tcPr/>
                </a:tc>
              </a:tr>
              <a:tr h="238544">
                <a:tc>
                  <a:txBody>
                    <a:bodyPr/>
                    <a:lstStyle/>
                    <a:p>
                      <a:r>
                        <a:rPr lang="en-US" sz="1400" dirty="0" err="1" smtClean="0"/>
                        <a:t>WirelessHART</a:t>
                      </a:r>
                      <a:endParaRPr lang="en-US" sz="1400" dirty="0"/>
                    </a:p>
                  </a:txBody>
                  <a:tcPr/>
                </a:tc>
                <a:tc>
                  <a:txBody>
                    <a:bodyPr/>
                    <a:lstStyle/>
                    <a:p>
                      <a:r>
                        <a:rPr lang="en-US" sz="1400" dirty="0" smtClean="0"/>
                        <a:t>2007</a:t>
                      </a:r>
                      <a:endParaRPr lang="en-US" sz="1400" dirty="0"/>
                    </a:p>
                  </a:txBody>
                  <a:tcPr/>
                </a:tc>
                <a:tc>
                  <a:txBody>
                    <a:bodyPr/>
                    <a:lstStyle/>
                    <a:p>
                      <a:r>
                        <a:rPr lang="en-US" sz="1400" dirty="0" smtClean="0"/>
                        <a:t>802.15.4e</a:t>
                      </a:r>
                      <a:endParaRPr lang="en-US" sz="1400" dirty="0"/>
                    </a:p>
                  </a:txBody>
                  <a:tcPr/>
                </a:tc>
                <a:tc>
                  <a:txBody>
                    <a:bodyPr/>
                    <a:lstStyle/>
                    <a:p>
                      <a:r>
                        <a:rPr lang="en-US" sz="1400" dirty="0" smtClean="0"/>
                        <a:t>Industrial</a:t>
                      </a:r>
                      <a:r>
                        <a:rPr lang="en-US" sz="1400" baseline="0" dirty="0" smtClean="0"/>
                        <a:t> control, wire replacement</a:t>
                      </a:r>
                      <a:endParaRPr lang="en-US" sz="1400" dirty="0"/>
                    </a:p>
                  </a:txBody>
                  <a:tcPr/>
                </a:tc>
              </a:tr>
              <a:tr h="238544">
                <a:tc>
                  <a:txBody>
                    <a:bodyPr/>
                    <a:lstStyle/>
                    <a:p>
                      <a:r>
                        <a:rPr lang="en-US" sz="1400" dirty="0" smtClean="0"/>
                        <a:t>Zigbee SEP 2.0</a:t>
                      </a:r>
                      <a:endParaRPr lang="en-US" sz="1400" dirty="0"/>
                    </a:p>
                  </a:txBody>
                  <a:tcPr/>
                </a:tc>
                <a:tc>
                  <a:txBody>
                    <a:bodyPr/>
                    <a:lstStyle/>
                    <a:p>
                      <a:r>
                        <a:rPr lang="en-US" sz="1400" dirty="0" smtClean="0"/>
                        <a:t>2011?</a:t>
                      </a:r>
                      <a:endParaRPr lang="en-US" sz="1400" dirty="0"/>
                    </a:p>
                  </a:txBody>
                  <a:tcPr/>
                </a:tc>
                <a:tc>
                  <a:txBody>
                    <a:bodyPr/>
                    <a:lstStyle/>
                    <a:p>
                      <a:r>
                        <a:rPr lang="en-US" sz="1400" dirty="0" smtClean="0"/>
                        <a:t>802.15.4</a:t>
                      </a:r>
                      <a:endParaRPr lang="en-US" sz="1400" dirty="0"/>
                    </a:p>
                  </a:txBody>
                  <a:tcPr/>
                </a:tc>
                <a:tc>
                  <a:txBody>
                    <a:bodyPr/>
                    <a:lstStyle/>
                    <a:p>
                      <a:r>
                        <a:rPr lang="en-US" sz="1400" dirty="0" smtClean="0"/>
                        <a:t>Plug-load monitoring</a:t>
                      </a:r>
                      <a:endParaRPr lang="en-US" sz="1400" dirty="0"/>
                    </a:p>
                  </a:txBody>
                  <a:tcPr/>
                </a:tc>
              </a:tr>
            </a:tbl>
          </a:graphicData>
        </a:graphic>
      </p:graphicFrame>
      <p:pic>
        <p:nvPicPr>
          <p:cNvPr id="93" name="Picture 92" descr="Screen shot 2010-04-04 at 3.14.59 PM.png"/>
          <p:cNvPicPr>
            <a:picLocks noChangeAspect="1"/>
          </p:cNvPicPr>
          <p:nvPr/>
        </p:nvPicPr>
        <p:blipFill>
          <a:blip r:embed="rId10"/>
          <a:stretch>
            <a:fillRect/>
          </a:stretch>
        </p:blipFill>
        <p:spPr>
          <a:xfrm>
            <a:off x="3356962" y="1593646"/>
            <a:ext cx="1143880" cy="1038754"/>
          </a:xfrm>
          <a:prstGeom prst="rect">
            <a:avLst/>
          </a:prstGeom>
        </p:spPr>
      </p:pic>
      <p:grpSp>
        <p:nvGrpSpPr>
          <p:cNvPr id="6" name="Group 5"/>
          <p:cNvGrpSpPr/>
          <p:nvPr/>
        </p:nvGrpSpPr>
        <p:grpSpPr>
          <a:xfrm>
            <a:off x="6397021" y="3483563"/>
            <a:ext cx="2663865" cy="1068973"/>
            <a:chOff x="6397021" y="3483563"/>
            <a:chExt cx="2663865" cy="1068973"/>
          </a:xfrm>
        </p:grpSpPr>
        <p:pic>
          <p:nvPicPr>
            <p:cNvPr id="94" name="Picture 93"/>
            <p:cNvPicPr>
              <a:picLocks noChangeAspect="1"/>
            </p:cNvPicPr>
            <p:nvPr/>
          </p:nvPicPr>
          <p:blipFill>
            <a:blip r:embed="rId11">
              <a:clrChange>
                <a:clrFrom>
                  <a:srgbClr val="FFFFFF"/>
                </a:clrFrom>
                <a:clrTo>
                  <a:srgbClr val="FFFFFF">
                    <a:alpha val="0"/>
                  </a:srgbClr>
                </a:clrTo>
              </a:clrChange>
            </a:blip>
            <a:srcRect b="14184"/>
            <a:stretch>
              <a:fillRect/>
            </a:stretch>
          </p:blipFill>
          <p:spPr>
            <a:xfrm>
              <a:off x="6612931" y="3651888"/>
              <a:ext cx="529655" cy="722706"/>
            </a:xfrm>
            <a:prstGeom prst="rect">
              <a:avLst/>
            </a:prstGeom>
          </p:spPr>
        </p:pic>
        <p:cxnSp>
          <p:nvCxnSpPr>
            <p:cNvPr id="95" name="Straight Connector 94"/>
            <p:cNvCxnSpPr>
              <a:endCxn id="94" idx="3"/>
            </p:cNvCxnSpPr>
            <p:nvPr/>
          </p:nvCxnSpPr>
          <p:spPr>
            <a:xfrm rot="10800000" flipV="1">
              <a:off x="7142587" y="4006331"/>
              <a:ext cx="747037" cy="6909"/>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81"/>
            <p:cNvSpPr txBox="1">
              <a:spLocks noChangeArrowheads="1"/>
            </p:cNvSpPr>
            <p:nvPr/>
          </p:nvSpPr>
          <p:spPr bwMode="auto">
            <a:xfrm rot="16200000">
              <a:off x="6020634" y="3916056"/>
              <a:ext cx="9682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Dent circuit meter</a:t>
              </a:r>
              <a:endParaRPr lang="en-US" sz="800" dirty="0">
                <a:latin typeface="Calibri" charset="0"/>
              </a:endParaRPr>
            </a:p>
          </p:txBody>
        </p:sp>
        <p:pic>
          <p:nvPicPr>
            <p:cNvPr id="97" name="Picture 96"/>
            <p:cNvPicPr>
              <a:picLocks noChangeAspect="1"/>
            </p:cNvPicPr>
            <p:nvPr/>
          </p:nvPicPr>
          <p:blipFill>
            <a:blip r:embed="rId9"/>
            <a:stretch>
              <a:fillRect/>
            </a:stretch>
          </p:blipFill>
          <p:spPr>
            <a:xfrm>
              <a:off x="7611143" y="3483563"/>
              <a:ext cx="1449743" cy="1068973"/>
            </a:xfrm>
            <a:prstGeom prst="rect">
              <a:avLst/>
            </a:prstGeom>
          </p:spPr>
        </p:pic>
      </p:grpSp>
      <p:grpSp>
        <p:nvGrpSpPr>
          <p:cNvPr id="5" name="Group 4"/>
          <p:cNvGrpSpPr/>
          <p:nvPr/>
        </p:nvGrpSpPr>
        <p:grpSpPr>
          <a:xfrm>
            <a:off x="4870549" y="1337282"/>
            <a:ext cx="1288082" cy="1310904"/>
            <a:chOff x="4870549" y="1337282"/>
            <a:chExt cx="1288082" cy="1310904"/>
          </a:xfrm>
        </p:grpSpPr>
        <p:pic>
          <p:nvPicPr>
            <p:cNvPr id="118" name="Picture 117" descr="caiso.pdf"/>
            <p:cNvPicPr>
              <a:picLocks noChangeAspect="1"/>
            </p:cNvPicPr>
            <p:nvPr/>
          </p:nvPicPr>
          <p:blipFill>
            <a:blip r:embed="rId12"/>
            <a:stretch>
              <a:fillRect/>
            </a:stretch>
          </p:blipFill>
          <p:spPr>
            <a:xfrm>
              <a:off x="4870549" y="1337282"/>
              <a:ext cx="1225098" cy="1310904"/>
            </a:xfrm>
            <a:prstGeom prst="rect">
              <a:avLst/>
            </a:prstGeom>
          </p:spPr>
        </p:pic>
        <p:sp>
          <p:nvSpPr>
            <p:cNvPr id="119" name="TextBox 81"/>
            <p:cNvSpPr txBox="1">
              <a:spLocks noChangeArrowheads="1"/>
            </p:cNvSpPr>
            <p:nvPr/>
          </p:nvSpPr>
          <p:spPr bwMode="auto">
            <a:xfrm>
              <a:off x="5375090" y="1508647"/>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California ISO</a:t>
              </a:r>
              <a:endParaRPr lang="en-US" sz="800" dirty="0">
                <a:latin typeface="Calibri" charset="0"/>
              </a:endParaRPr>
            </a:p>
          </p:txBody>
        </p:sp>
      </p:grpSp>
      <p:grpSp>
        <p:nvGrpSpPr>
          <p:cNvPr id="4" name="Group 3"/>
          <p:cNvGrpSpPr/>
          <p:nvPr/>
        </p:nvGrpSpPr>
        <p:grpSpPr>
          <a:xfrm>
            <a:off x="6095647" y="807482"/>
            <a:ext cx="2391936" cy="2304549"/>
            <a:chOff x="6095647" y="807482"/>
            <a:chExt cx="2391936" cy="2304549"/>
          </a:xfrm>
        </p:grpSpPr>
        <p:sp>
          <p:nvSpPr>
            <p:cNvPr id="114" name="TextBox 87"/>
            <p:cNvSpPr txBox="1">
              <a:spLocks noChangeArrowheads="1"/>
            </p:cNvSpPr>
            <p:nvPr/>
          </p:nvSpPr>
          <p:spPr bwMode="auto">
            <a:xfrm>
              <a:off x="6095647" y="2896587"/>
              <a:ext cx="128117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Temperature/PAR/TSR</a:t>
              </a:r>
              <a:endParaRPr lang="en-US" sz="800" dirty="0">
                <a:latin typeface="Calibri" charset="0"/>
              </a:endParaRPr>
            </a:p>
          </p:txBody>
        </p:sp>
        <p:grpSp>
          <p:nvGrpSpPr>
            <p:cNvPr id="3" name="Group 2"/>
            <p:cNvGrpSpPr/>
            <p:nvPr/>
          </p:nvGrpSpPr>
          <p:grpSpPr>
            <a:xfrm>
              <a:off x="6095647" y="807482"/>
              <a:ext cx="2391936" cy="2212173"/>
              <a:chOff x="6095647" y="807482"/>
              <a:chExt cx="2391936" cy="2212173"/>
            </a:xfrm>
          </p:grpSpPr>
          <p:pic>
            <p:nvPicPr>
              <p:cNvPr id="112" name="Picture 45" descr="meraki-mini.jpg"/>
              <p:cNvPicPr>
                <a:picLocks noChangeAspect="1"/>
              </p:cNvPicPr>
              <p:nvPr/>
            </p:nvPicPr>
            <p:blipFill>
              <a:blip r:embed="rId13">
                <a:clrChange>
                  <a:clrFrom>
                    <a:srgbClr val="FFFFFF"/>
                  </a:clrFrom>
                  <a:clrTo>
                    <a:srgbClr val="FFFFFF">
                      <a:alpha val="0"/>
                    </a:srgbClr>
                  </a:clrTo>
                </a:clrChange>
              </a:blip>
              <a:srcRect/>
              <a:stretch>
                <a:fillRect/>
              </a:stretch>
            </p:blipFill>
            <p:spPr bwMode="auto">
              <a:xfrm>
                <a:off x="6897203" y="1306556"/>
                <a:ext cx="682816" cy="762688"/>
              </a:xfrm>
              <a:prstGeom prst="rect">
                <a:avLst/>
              </a:prstGeom>
              <a:noFill/>
              <a:ln w="9525">
                <a:noFill/>
                <a:miter lim="800000"/>
                <a:headEnd/>
                <a:tailEnd/>
              </a:ln>
            </p:spPr>
          </p:pic>
          <p:sp>
            <p:nvSpPr>
              <p:cNvPr id="113" name="TextBox 76"/>
              <p:cNvSpPr txBox="1">
                <a:spLocks noChangeArrowheads="1"/>
              </p:cNvSpPr>
              <p:nvPr/>
            </p:nvSpPr>
            <p:spPr bwMode="auto">
              <a:xfrm>
                <a:off x="6584015" y="1993378"/>
                <a:ext cx="1373913" cy="215444"/>
              </a:xfrm>
              <a:prstGeom prst="rect">
                <a:avLst/>
              </a:prstGeom>
              <a:noFill/>
              <a:ln w="9525">
                <a:noFill/>
                <a:miter lim="800000"/>
                <a:headEnd/>
                <a:tailEnd/>
              </a:ln>
            </p:spPr>
            <p:txBody>
              <a:bodyPr wrap="square">
                <a:prstTxWarp prst="textNoShape">
                  <a:avLst/>
                </a:prstTxWarp>
                <a:spAutoFit/>
              </a:bodyPr>
              <a:lstStyle/>
              <a:p>
                <a:pPr algn="ctr"/>
                <a:r>
                  <a:rPr lang="en-US" sz="800" b="1" dirty="0">
                    <a:latin typeface="Calibri" charset="0"/>
                  </a:rPr>
                  <a:t>Edge Router</a:t>
                </a:r>
              </a:p>
            </p:txBody>
          </p:sp>
          <p:sp>
            <p:nvSpPr>
              <p:cNvPr id="103" name="Oval 102"/>
              <p:cNvSpPr/>
              <p:nvPr/>
            </p:nvSpPr>
            <p:spPr>
              <a:xfrm>
                <a:off x="6391899" y="849521"/>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b="1" dirty="0" smtClean="0">
                    <a:solidFill>
                      <a:schemeClr val="tx1"/>
                    </a:solidFill>
                  </a:rPr>
                  <a:t>EBHTTP / IPv6 </a:t>
                </a:r>
                <a:r>
                  <a:rPr lang="en-US" sz="1000" b="1" dirty="0">
                    <a:solidFill>
                      <a:schemeClr val="tx1"/>
                    </a:solidFill>
                  </a:rPr>
                  <a:t>/ 6LowPAN</a:t>
                </a:r>
                <a:br>
                  <a:rPr lang="en-US" sz="1000" b="1" dirty="0">
                    <a:solidFill>
                      <a:schemeClr val="tx1"/>
                    </a:solidFill>
                  </a:rPr>
                </a:br>
                <a:r>
                  <a:rPr lang="en-US" sz="1000" b="1" dirty="0">
                    <a:solidFill>
                      <a:schemeClr val="tx1"/>
                    </a:solidFill>
                  </a:rPr>
                  <a:t>Wireless Mesh Network</a:t>
                </a:r>
              </a:p>
            </p:txBody>
          </p:sp>
          <p:pic>
            <p:nvPicPr>
              <p:cNvPr id="104" name="Picture 69"/>
              <p:cNvPicPr>
                <a:picLocks noChangeAspect="1"/>
              </p:cNvPicPr>
              <p:nvPr/>
            </p:nvPicPr>
            <p:blipFill>
              <a:blip r:embed="rId14">
                <a:clrChange>
                  <a:clrFrom>
                    <a:srgbClr val="FFFFFF"/>
                  </a:clrFrom>
                  <a:clrTo>
                    <a:srgbClr val="FFFFFF">
                      <a:alpha val="0"/>
                    </a:srgbClr>
                  </a:clrTo>
                </a:clrChange>
              </a:blip>
              <a:srcRect/>
              <a:stretch>
                <a:fillRect/>
              </a:stretch>
            </p:blipFill>
            <p:spPr bwMode="auto">
              <a:xfrm>
                <a:off x="6474836" y="957996"/>
                <a:ext cx="362234" cy="362213"/>
              </a:xfrm>
              <a:prstGeom prst="rect">
                <a:avLst/>
              </a:prstGeom>
              <a:noFill/>
              <a:ln w="9525">
                <a:noFill/>
                <a:miter lim="800000"/>
                <a:headEnd/>
                <a:tailEnd/>
              </a:ln>
            </p:spPr>
          </p:pic>
          <p:pic>
            <p:nvPicPr>
              <p:cNvPr id="105" name="Picture 86"/>
              <p:cNvPicPr>
                <a:picLocks noChangeAspect="1"/>
              </p:cNvPicPr>
              <p:nvPr/>
            </p:nvPicPr>
            <p:blipFill>
              <a:blip r:embed="rId15">
                <a:clrChange>
                  <a:clrFrom>
                    <a:srgbClr val="FFFFFF"/>
                  </a:clrFrom>
                  <a:clrTo>
                    <a:srgbClr val="FFFFFF">
                      <a:alpha val="0"/>
                    </a:srgbClr>
                  </a:clrTo>
                </a:clrChange>
              </a:blip>
              <a:srcRect/>
              <a:stretch>
                <a:fillRect/>
              </a:stretch>
            </p:blipFill>
            <p:spPr bwMode="auto">
              <a:xfrm>
                <a:off x="7777648" y="2452205"/>
                <a:ext cx="580020" cy="371186"/>
              </a:xfrm>
              <a:prstGeom prst="rect">
                <a:avLst/>
              </a:prstGeom>
              <a:noFill/>
              <a:ln w="9525">
                <a:noFill/>
                <a:miter lim="800000"/>
                <a:headEnd/>
                <a:tailEnd/>
              </a:ln>
            </p:spPr>
          </p:pic>
          <p:pic>
            <p:nvPicPr>
              <p:cNvPr id="106" name="Picture 80" descr="IMG_6011.png"/>
              <p:cNvPicPr>
                <a:picLocks noChangeAspect="1"/>
              </p:cNvPicPr>
              <p:nvPr/>
            </p:nvPicPr>
            <p:blipFill>
              <a:blip r:embed="rId16"/>
              <a:srcRect/>
              <a:stretch>
                <a:fillRect/>
              </a:stretch>
            </p:blipFill>
            <p:spPr bwMode="auto">
              <a:xfrm>
                <a:off x="7716367" y="807482"/>
                <a:ext cx="391931" cy="341781"/>
              </a:xfrm>
              <a:prstGeom prst="rect">
                <a:avLst/>
              </a:prstGeom>
              <a:noFill/>
              <a:ln w="9525">
                <a:noFill/>
                <a:miter lim="800000"/>
                <a:headEnd/>
                <a:tailEnd/>
              </a:ln>
            </p:spPr>
          </p:pic>
          <p:sp>
            <p:nvSpPr>
              <p:cNvPr id="115" name="TextBox 68"/>
              <p:cNvSpPr txBox="1">
                <a:spLocks noChangeArrowheads="1"/>
              </p:cNvSpPr>
              <p:nvPr/>
            </p:nvSpPr>
            <p:spPr bwMode="auto">
              <a:xfrm>
                <a:off x="6095647" y="1289729"/>
                <a:ext cx="1105515"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Vibration / Humidity</a:t>
                </a:r>
                <a:endParaRPr lang="en-US" sz="800" dirty="0">
                  <a:latin typeface="Calibri" charset="0"/>
                </a:endParaRPr>
              </a:p>
            </p:txBody>
          </p:sp>
          <p:sp>
            <p:nvSpPr>
              <p:cNvPr id="116" name="TextBox 81"/>
              <p:cNvSpPr txBox="1">
                <a:spLocks noChangeArrowheads="1"/>
              </p:cNvSpPr>
              <p:nvPr/>
            </p:nvSpPr>
            <p:spPr bwMode="auto">
              <a:xfrm>
                <a:off x="7492847" y="1104765"/>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AC plug meter</a:t>
                </a:r>
                <a:endParaRPr lang="en-US" sz="800" dirty="0">
                  <a:latin typeface="Calibri" charset="0"/>
                </a:endParaRPr>
              </a:p>
            </p:txBody>
          </p:sp>
          <p:sp>
            <p:nvSpPr>
              <p:cNvPr id="117" name="TextBox 81"/>
              <p:cNvSpPr txBox="1">
                <a:spLocks noChangeArrowheads="1"/>
              </p:cNvSpPr>
              <p:nvPr/>
            </p:nvSpPr>
            <p:spPr bwMode="auto">
              <a:xfrm>
                <a:off x="6391899" y="2804211"/>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Light switch</a:t>
                </a:r>
                <a:endParaRPr lang="en-US" sz="800" dirty="0">
                  <a:latin typeface="Calibri" charset="0"/>
                </a:endParaRPr>
              </a:p>
            </p:txBody>
          </p:sp>
          <p:pic>
            <p:nvPicPr>
              <p:cNvPr id="121" name="Picture 120"/>
              <p:cNvPicPr>
                <a:picLocks noChangeAspect="1"/>
              </p:cNvPicPr>
              <p:nvPr/>
            </p:nvPicPr>
            <p:blipFill>
              <a:blip r:embed="rId17">
                <a:clrChange>
                  <a:clrFrom>
                    <a:srgbClr val="FFFFFF"/>
                  </a:clrFrom>
                  <a:clrTo>
                    <a:srgbClr val="FFFFFF">
                      <a:alpha val="0"/>
                    </a:srgbClr>
                  </a:clrTo>
                </a:clrChange>
              </a:blip>
              <a:stretch>
                <a:fillRect/>
              </a:stretch>
            </p:blipFill>
            <p:spPr>
              <a:xfrm>
                <a:off x="6572217" y="2508648"/>
                <a:ext cx="368657" cy="346537"/>
              </a:xfrm>
              <a:prstGeom prst="rect">
                <a:avLst/>
              </a:prstGeom>
            </p:spPr>
          </p:pic>
          <p:pic>
            <p:nvPicPr>
              <p:cNvPr id="122" name="Picture 40" descr="IMG_6011.png"/>
              <p:cNvPicPr>
                <a:picLocks noChangeAspect="1"/>
              </p:cNvPicPr>
              <p:nvPr/>
            </p:nvPicPr>
            <p:blipFill>
              <a:blip r:embed="rId16"/>
              <a:srcRect/>
              <a:stretch>
                <a:fillRect/>
              </a:stretch>
            </p:blipFill>
            <p:spPr bwMode="auto">
              <a:xfrm>
                <a:off x="6752481" y="2703725"/>
                <a:ext cx="201333" cy="175571"/>
              </a:xfrm>
              <a:prstGeom prst="rect">
                <a:avLst/>
              </a:prstGeom>
              <a:noFill/>
              <a:ln w="9525">
                <a:noFill/>
                <a:miter lim="800000"/>
                <a:headEnd/>
                <a:tailEnd/>
              </a:ln>
            </p:spPr>
          </p:pic>
        </p:grpSp>
      </p:grpSp>
    </p:spTree>
    <p:extLst>
      <p:ext uri="{BB962C8B-B14F-4D97-AF65-F5344CB8AC3E}">
        <p14:creationId xmlns:p14="http://schemas.microsoft.com/office/powerpoint/2010/main" val="2192869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aggtre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754" y="1659430"/>
            <a:ext cx="4211850" cy="2229803"/>
          </a:xfrm>
          <a:prstGeom prst="rect">
            <a:avLst/>
          </a:prstGeom>
        </p:spPr>
      </p:pic>
    </p:spTree>
    <p:extLst>
      <p:ext uri="{BB962C8B-B14F-4D97-AF65-F5344CB8AC3E}">
        <p14:creationId xmlns:p14="http://schemas.microsoft.com/office/powerpoint/2010/main" val="427182509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
        <p:nvSpPr>
          <p:cNvPr id="9" name="Rectangle 8"/>
          <p:cNvSpPr/>
          <p:nvPr/>
        </p:nvSpPr>
        <p:spPr>
          <a:xfrm>
            <a:off x="6169937" y="274638"/>
            <a:ext cx="2568707"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Simplify]</a:t>
            </a:r>
            <a:endParaRPr lang="en-US" sz="4400" b="1" dirty="0">
              <a:solidFill>
                <a:srgbClr val="FF0000"/>
              </a:solidFill>
            </a:endParaRPr>
          </a:p>
        </p:txBody>
      </p:sp>
    </p:spTree>
    <p:extLst>
      <p:ext uri="{BB962C8B-B14F-4D97-AF65-F5344CB8AC3E}">
        <p14:creationId xmlns:p14="http://schemas.microsoft.com/office/powerpoint/2010/main" val="4024425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Verification</a:t>
            </a:r>
            <a:endParaRPr lang="en-US" b="1" dirty="0"/>
          </a:p>
        </p:txBody>
      </p:sp>
      <p:sp>
        <p:nvSpPr>
          <p:cNvPr id="5" name="Content Placeholder 4"/>
          <p:cNvSpPr>
            <a:spLocks noGrp="1"/>
          </p:cNvSpPr>
          <p:nvPr>
            <p:ph idx="1"/>
          </p:nvPr>
        </p:nvSpPr>
        <p:spPr/>
        <p:txBody>
          <a:bodyPr>
            <a:normAutofit fontScale="92500" lnSpcReduction="20000"/>
          </a:bodyPr>
          <a:lstStyle/>
          <a:p>
            <a:r>
              <a:rPr lang="en-US" dirty="0" smtClean="0"/>
              <a:t>Inter-relationships manually specified</a:t>
            </a:r>
          </a:p>
          <a:p>
            <a:endParaRPr lang="en-US" dirty="0"/>
          </a:p>
          <a:p>
            <a:r>
              <a:rPr lang="en-US" dirty="0" smtClean="0"/>
              <a:t>Relationships </a:t>
            </a:r>
          </a:p>
          <a:p>
            <a:pPr marL="0" indent="0">
              <a:buNone/>
            </a:pPr>
            <a:endParaRPr lang="en-US" dirty="0" smtClean="0"/>
          </a:p>
          <a:p>
            <a:pPr lvl="1"/>
            <a:r>
              <a:rPr lang="en-US" b="1" dirty="0" smtClean="0">
                <a:solidFill>
                  <a:srgbClr val="558ED5"/>
                </a:solidFill>
              </a:rPr>
              <a:t>Geometric</a:t>
            </a:r>
            <a:r>
              <a:rPr lang="en-US" b="1" dirty="0" smtClean="0">
                <a:solidFill>
                  <a:srgbClr val="800000"/>
                </a:solidFill>
              </a:rPr>
              <a:t> observation same local activity</a:t>
            </a:r>
          </a:p>
          <a:p>
            <a:pPr marL="457200" lvl="1" indent="0">
              <a:buNone/>
            </a:pPr>
            <a:endParaRPr lang="en-US" b="1" dirty="0" smtClean="0">
              <a:solidFill>
                <a:srgbClr val="558ED5"/>
              </a:solidFill>
            </a:endParaRPr>
          </a:p>
          <a:p>
            <a:pPr lvl="1"/>
            <a:r>
              <a:rPr lang="en-US" b="1" dirty="0" smtClean="0">
                <a:solidFill>
                  <a:srgbClr val="558ED5"/>
                </a:solidFill>
              </a:rPr>
              <a:t>Functional </a:t>
            </a:r>
            <a:r>
              <a:rPr lang="en-US" b="1" dirty="0" smtClean="0">
                <a:solidFill>
                  <a:srgbClr val="800000"/>
                </a:solidFill>
              </a:rPr>
              <a:t>measurement type</a:t>
            </a:r>
          </a:p>
          <a:p>
            <a:pPr lvl="1"/>
            <a:endParaRPr lang="en-US" b="1" dirty="0" smtClean="0">
              <a:solidFill>
                <a:srgbClr val="558ED5"/>
              </a:solidFill>
            </a:endParaRPr>
          </a:p>
          <a:p>
            <a:pPr lvl="1"/>
            <a:r>
              <a:rPr lang="en-US" b="1" dirty="0" smtClean="0">
                <a:solidFill>
                  <a:srgbClr val="558ED5"/>
                </a:solidFill>
              </a:rPr>
              <a:t>Semantic </a:t>
            </a:r>
            <a:r>
              <a:rPr lang="en-US" b="1" dirty="0" smtClean="0">
                <a:solidFill>
                  <a:srgbClr val="800000"/>
                </a:solidFill>
              </a:rPr>
              <a:t>application specific relationships 					         (i.e. ownership)</a:t>
            </a:r>
            <a:endParaRPr lang="en-US" b="1" dirty="0">
              <a:solidFill>
                <a:srgbClr val="800000"/>
              </a:solidFill>
            </a:endParaRPr>
          </a:p>
        </p:txBody>
      </p:sp>
      <p:sp>
        <p:nvSpPr>
          <p:cNvPr id="7" name="TextBox 6"/>
          <p:cNvSpPr txBox="1"/>
          <p:nvPr/>
        </p:nvSpPr>
        <p:spPr>
          <a:xfrm>
            <a:off x="1790700" y="5849203"/>
            <a:ext cx="5331207" cy="830997"/>
          </a:xfrm>
          <a:prstGeom prst="rect">
            <a:avLst/>
          </a:prstGeom>
          <a:noFill/>
          <a:ln>
            <a:solidFill>
              <a:schemeClr val="tx1"/>
            </a:solidFill>
          </a:ln>
        </p:spPr>
        <p:txBody>
          <a:bodyPr wrap="none" rtlCol="0">
            <a:spAutoFit/>
          </a:bodyPr>
          <a:lstStyle/>
          <a:p>
            <a:r>
              <a:rPr lang="en-US" sz="2400" dirty="0" smtClean="0">
                <a:solidFill>
                  <a:srgbClr val="FF0000"/>
                </a:solidFill>
              </a:rPr>
              <a:t>Can we use the sensor data to determine </a:t>
            </a:r>
          </a:p>
          <a:p>
            <a:r>
              <a:rPr lang="en-US" sz="2400" dirty="0" smtClean="0">
                <a:solidFill>
                  <a:srgbClr val="FF0000"/>
                </a:solidFill>
              </a:rPr>
              <a:t>geometric relationships?</a:t>
            </a:r>
            <a:endParaRPr lang="en-US" sz="2400" dirty="0">
              <a:solidFill>
                <a:srgbClr val="FF0000"/>
              </a:solidFill>
            </a:endParaRPr>
          </a:p>
        </p:txBody>
      </p:sp>
      <p:sp>
        <p:nvSpPr>
          <p:cNvPr id="6" name="Rectangle 5"/>
          <p:cNvSpPr/>
          <p:nvPr/>
        </p:nvSpPr>
        <p:spPr>
          <a:xfrm>
            <a:off x="6169937" y="274638"/>
            <a:ext cx="2538400" cy="769441"/>
          </a:xfrm>
          <a:prstGeom prst="rect">
            <a:avLst/>
          </a:prstGeom>
        </p:spPr>
        <p:txBody>
          <a:bodyPr wrap="none">
            <a:spAutoFit/>
          </a:bodyPr>
          <a:lstStyle/>
          <a:p>
            <a:r>
              <a:rPr lang="en-US" sz="4400" b="1" dirty="0">
                <a:solidFill>
                  <a:srgbClr val="FF0000"/>
                </a:solidFill>
              </a:rPr>
              <a:t>[ </a:t>
            </a:r>
            <a:r>
              <a:rPr lang="en-US" sz="4400" b="1" dirty="0" smtClean="0">
                <a:solidFill>
                  <a:srgbClr val="FF0000"/>
                </a:solidFill>
              </a:rPr>
              <a:t>Update ]</a:t>
            </a:r>
            <a:endParaRPr lang="en-US" sz="4400" b="1" dirty="0">
              <a:solidFill>
                <a:srgbClr val="FF0000"/>
              </a:solidFill>
            </a:endParaRPr>
          </a:p>
        </p:txBody>
      </p:sp>
    </p:spTree>
    <p:extLst>
      <p:ext uri="{BB962C8B-B14F-4D97-AF65-F5344CB8AC3E}">
        <p14:creationId xmlns:p14="http://schemas.microsoft.com/office/powerpoint/2010/main" val="15244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Applications</a:t>
            </a:r>
            <a:endParaRPr lang="en-US" b="1" dirty="0"/>
          </a:p>
        </p:txBody>
      </p:sp>
      <p:sp>
        <p:nvSpPr>
          <p:cNvPr id="8" name="Content Placeholder 7"/>
          <p:cNvSpPr>
            <a:spLocks noGrp="1"/>
          </p:cNvSpPr>
          <p:nvPr>
            <p:ph sz="half" idx="2"/>
          </p:nvPr>
        </p:nvSpPr>
        <p:spPr>
          <a:xfrm>
            <a:off x="457200" y="1417638"/>
            <a:ext cx="4040188" cy="3951288"/>
          </a:xfrm>
        </p:spPr>
        <p:txBody>
          <a:bodyPr/>
          <a:lstStyle/>
          <a:p>
            <a:r>
              <a:rPr lang="en-US" dirty="0" smtClean="0"/>
              <a:t>Mobile application for energy auditing</a:t>
            </a:r>
          </a:p>
          <a:p>
            <a:r>
              <a:rPr lang="en-US" dirty="0" smtClean="0"/>
              <a:t>Data and building configuration viewers</a:t>
            </a:r>
          </a:p>
          <a:p>
            <a:r>
              <a:rPr lang="en-US" dirty="0" smtClean="0"/>
              <a:t>Statistical analysis application in </a:t>
            </a:r>
            <a:r>
              <a:rPr lang="en-US" dirty="0" err="1" smtClean="0"/>
              <a:t>Matlab</a:t>
            </a:r>
            <a:endParaRPr lang="en-US" dirty="0" smtClean="0"/>
          </a:p>
        </p:txBody>
      </p:sp>
      <p:pic>
        <p:nvPicPr>
          <p:cNvPr id="10" name="Picture 9"/>
          <p:cNvPicPr>
            <a:picLocks noChangeAspect="1"/>
          </p:cNvPicPr>
          <p:nvPr/>
        </p:nvPicPr>
        <p:blipFill>
          <a:blip r:embed="rId2"/>
          <a:stretch>
            <a:fillRect/>
          </a:stretch>
        </p:blipFill>
        <p:spPr>
          <a:xfrm>
            <a:off x="6301447" y="1277938"/>
            <a:ext cx="3014133" cy="2260600"/>
          </a:xfrm>
          <a:prstGeom prst="rect">
            <a:avLst/>
          </a:prstGeom>
        </p:spPr>
      </p:pic>
      <p:pic>
        <p:nvPicPr>
          <p:cNvPr id="14" name="Picture 13"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667" y="1417638"/>
            <a:ext cx="2698880" cy="1942356"/>
          </a:xfrm>
          <a:prstGeom prst="rect">
            <a:avLst/>
          </a:prstGeom>
        </p:spPr>
      </p:pic>
      <p:pic>
        <p:nvPicPr>
          <p:cNvPr id="15" name="Picture 14" descr="Screen shot 2012-04-13 at 1.55.46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333" y="4178810"/>
            <a:ext cx="3702867" cy="217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Screen shot 2013-06-26 at 2.24.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666" y="3538538"/>
            <a:ext cx="4680434" cy="2908300"/>
          </a:xfrm>
          <a:prstGeom prst="rect">
            <a:avLst/>
          </a:prstGeom>
        </p:spPr>
      </p:pic>
    </p:spTree>
    <p:extLst>
      <p:ext uri="{BB962C8B-B14F-4D97-AF65-F5344CB8AC3E}">
        <p14:creationId xmlns:p14="http://schemas.microsoft.com/office/powerpoint/2010/main" val="3537146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Driver Library</a:t>
            </a:r>
            <a:endParaRPr lang="en-US" b="1" dirty="0"/>
          </a:p>
        </p:txBody>
      </p:sp>
      <p:graphicFrame>
        <p:nvGraphicFramePr>
          <p:cNvPr id="11" name="Table 10"/>
          <p:cNvGraphicFramePr>
            <a:graphicFrameLocks noGrp="1"/>
          </p:cNvGraphicFramePr>
          <p:nvPr>
            <p:extLst>
              <p:ext uri="{D42A27DB-BD31-4B8C-83A1-F6EECF244321}">
                <p14:modId xmlns:p14="http://schemas.microsoft.com/office/powerpoint/2010/main" val="2778578705"/>
              </p:ext>
            </p:extLst>
          </p:nvPr>
        </p:nvGraphicFramePr>
        <p:xfrm>
          <a:off x="152400" y="2395538"/>
          <a:ext cx="4178300" cy="3146051"/>
        </p:xfrm>
        <a:graphic>
          <a:graphicData uri="http://schemas.openxmlformats.org/drawingml/2006/table">
            <a:tbl>
              <a:tblPr firstRow="1" bandRow="1">
                <a:tableStyleId>{3C2FFA5D-87B4-456A-9821-1D502468CF0F}</a:tableStyleId>
              </a:tblPr>
              <a:tblGrid>
                <a:gridCol w="2089150"/>
                <a:gridCol w="2089150"/>
              </a:tblGrid>
              <a:tr h="404591">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76464">
                <a:tc>
                  <a:txBody>
                    <a:bodyPr/>
                    <a:lstStyle/>
                    <a:p>
                      <a:r>
                        <a:rPr lang="en-US" sz="1600" dirty="0" smtClean="0"/>
                        <a:t>create</a:t>
                      </a:r>
                      <a:endParaRPr lang="en-US" sz="1600" dirty="0"/>
                    </a:p>
                  </a:txBody>
                  <a:tcPr/>
                </a:tc>
                <a:tc>
                  <a:txBody>
                    <a:bodyPr/>
                    <a:lstStyle/>
                    <a:p>
                      <a:r>
                        <a:rPr lang="en-US" sz="1600" dirty="0" smtClean="0"/>
                        <a:t>Join</a:t>
                      </a:r>
                      <a:r>
                        <a:rPr lang="en-US" sz="1600" baseline="0" dirty="0" smtClean="0"/>
                        <a:t> the system as a data source</a:t>
                      </a:r>
                      <a:endParaRPr lang="en-US" sz="1600" dirty="0"/>
                    </a:p>
                  </a:txBody>
                  <a:tcPr/>
                </a:tc>
              </a:tr>
              <a:tr h="676464">
                <a:tc>
                  <a:txBody>
                    <a:bodyPr/>
                    <a:lstStyle/>
                    <a:p>
                      <a:r>
                        <a:rPr lang="en-US" sz="1600" dirty="0" smtClean="0"/>
                        <a:t>push</a:t>
                      </a:r>
                      <a:endParaRPr lang="en-US" sz="1600" dirty="0"/>
                    </a:p>
                  </a:txBody>
                  <a:tcPr/>
                </a:tc>
                <a:tc>
                  <a:txBody>
                    <a:bodyPr/>
                    <a:lstStyle/>
                    <a:p>
                      <a:r>
                        <a:rPr lang="en-US" sz="1600" dirty="0" smtClean="0"/>
                        <a:t>Push data to</a:t>
                      </a:r>
                      <a:r>
                        <a:rPr lang="en-US" sz="1600" baseline="0" dirty="0" smtClean="0"/>
                        <a:t> the system</a:t>
                      </a:r>
                      <a:endParaRPr lang="en-US" sz="1600" dirty="0"/>
                    </a:p>
                  </a:txBody>
                  <a:tcPr/>
                </a:tc>
              </a:tr>
              <a:tr h="712068">
                <a:tc>
                  <a:txBody>
                    <a:bodyPr/>
                    <a:lstStyle/>
                    <a:p>
                      <a:endParaRPr lang="en-US" sz="1600" dirty="0" smtClean="0"/>
                    </a:p>
                    <a:p>
                      <a:r>
                        <a:rPr lang="en-US" sz="1800" b="0" dirty="0" smtClean="0"/>
                        <a:t>label</a:t>
                      </a:r>
                      <a:endParaRPr lang="en-US" sz="1800" b="0" dirty="0"/>
                    </a:p>
                  </a:txBody>
                  <a:tcPr/>
                </a:tc>
                <a:tc>
                  <a:txBody>
                    <a:bodyPr/>
                    <a:lstStyle/>
                    <a:p>
                      <a:r>
                        <a:rPr lang="en-US" sz="1600" dirty="0" smtClean="0"/>
                        <a:t>Add</a:t>
                      </a:r>
                      <a:r>
                        <a:rPr lang="en-US" sz="1600" baseline="0" dirty="0" smtClean="0"/>
                        <a:t> an attribute-value pair</a:t>
                      </a:r>
                      <a:endParaRPr lang="en-US" sz="1600" dirty="0"/>
                    </a:p>
                  </a:txBody>
                  <a:tcPr/>
                </a:tc>
              </a:tr>
              <a:tr h="676464">
                <a:tc>
                  <a:txBody>
                    <a:bodyPr/>
                    <a:lstStyle/>
                    <a:p>
                      <a:r>
                        <a:rPr lang="en-US" sz="1600" dirty="0" err="1" smtClean="0"/>
                        <a:t>rlabel</a:t>
                      </a:r>
                      <a:endParaRPr lang="en-US" sz="1600" dirty="0"/>
                    </a:p>
                  </a:txBody>
                  <a:tcPr/>
                </a:tc>
                <a:tc>
                  <a:txBody>
                    <a:bodyPr/>
                    <a:lstStyle/>
                    <a:p>
                      <a:r>
                        <a:rPr lang="en-US" sz="1600" dirty="0" smtClean="0"/>
                        <a:t>Remove an attribute-value pair</a:t>
                      </a:r>
                      <a:r>
                        <a:rPr lang="en-US" sz="1600" baseline="0" dirty="0" smtClean="0"/>
                        <a:t> </a:t>
                      </a:r>
                      <a:endParaRPr lang="en-US" sz="16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48400420"/>
              </p:ext>
            </p:extLst>
          </p:nvPr>
        </p:nvGraphicFramePr>
        <p:xfrm>
          <a:off x="4673600" y="2416176"/>
          <a:ext cx="4267200" cy="3125414"/>
        </p:xfrm>
        <a:graphic>
          <a:graphicData uri="http://schemas.openxmlformats.org/drawingml/2006/table">
            <a:tbl>
              <a:tblPr firstRow="1" bandRow="1">
                <a:tableStyleId>{3C2FFA5D-87B4-456A-9821-1D502468CF0F}</a:tableStyleId>
              </a:tblPr>
              <a:tblGrid>
                <a:gridCol w="2133600"/>
                <a:gridCol w="2133600"/>
              </a:tblGrid>
              <a:tr h="383318">
                <a:tc>
                  <a:txBody>
                    <a:bodyPr/>
                    <a:lstStyle/>
                    <a:p>
                      <a:pPr algn="ctr"/>
                      <a:r>
                        <a:rPr lang="en-US" sz="1800" b="1" dirty="0" smtClean="0"/>
                        <a:t>callbacks</a:t>
                      </a:r>
                      <a:endParaRPr lang="en-US" sz="1800" b="1" dirty="0"/>
                    </a:p>
                  </a:txBody>
                  <a:tcPr/>
                </a:tc>
                <a:tc>
                  <a:txBody>
                    <a:bodyPr/>
                    <a:lstStyle/>
                    <a:p>
                      <a:pPr algn="ctr"/>
                      <a:r>
                        <a:rPr lang="en-US" sz="1600" dirty="0" smtClean="0"/>
                        <a:t>Description</a:t>
                      </a:r>
                      <a:endParaRPr lang="en-US" sz="1600" dirty="0"/>
                    </a:p>
                  </a:txBody>
                  <a:tcPr/>
                </a:tc>
              </a:tr>
              <a:tr h="862467">
                <a:tc>
                  <a:txBody>
                    <a:bodyPr/>
                    <a:lstStyle/>
                    <a:p>
                      <a:r>
                        <a:rPr lang="en-US" sz="1600" dirty="0" err="1" smtClean="0"/>
                        <a:t>ctrlRcv</a:t>
                      </a:r>
                      <a:endParaRPr lang="en-US" sz="1600" dirty="0"/>
                    </a:p>
                  </a:txBody>
                  <a:tcPr/>
                </a:tc>
                <a:tc>
                  <a:txBody>
                    <a:bodyPr/>
                    <a:lstStyle/>
                    <a:p>
                      <a:r>
                        <a:rPr lang="en-US" sz="1600" dirty="0" smtClean="0"/>
                        <a:t>Function that handles the reception of control data</a:t>
                      </a:r>
                      <a:endParaRPr lang="en-US" sz="1600" dirty="0"/>
                    </a:p>
                  </a:txBody>
                  <a:tcPr/>
                </a:tc>
              </a:tr>
              <a:tr h="626543">
                <a:tc>
                  <a:txBody>
                    <a:bodyPr/>
                    <a:lstStyle/>
                    <a:p>
                      <a:r>
                        <a:rPr lang="en-US" sz="1600" dirty="0" smtClean="0"/>
                        <a:t>remove</a:t>
                      </a:r>
                      <a:endParaRPr lang="en-US" sz="1600" dirty="0"/>
                    </a:p>
                  </a:txBody>
                  <a:tcPr/>
                </a:tc>
                <a:tc>
                  <a:txBody>
                    <a:bodyPr/>
                    <a:lstStyle/>
                    <a:p>
                      <a:r>
                        <a:rPr lang="en-US" sz="1600" dirty="0" smtClean="0"/>
                        <a:t>Informs</a:t>
                      </a:r>
                      <a:r>
                        <a:rPr lang="en-US" sz="1600" baseline="0" dirty="0" smtClean="0"/>
                        <a:t> the device it is being removed</a:t>
                      </a:r>
                      <a:endParaRPr lang="en-US" sz="1600" dirty="0"/>
                    </a:p>
                  </a:txBody>
                  <a:tcPr/>
                </a:tc>
              </a:tr>
              <a:tr h="626543">
                <a:tc>
                  <a:txBody>
                    <a:bodyPr/>
                    <a:lstStyle/>
                    <a:p>
                      <a:r>
                        <a:rPr lang="en-US" sz="1600" dirty="0" smtClean="0"/>
                        <a:t>suspend</a:t>
                      </a:r>
                      <a:endParaRPr lang="en-US" sz="1600" dirty="0"/>
                    </a:p>
                  </a:txBody>
                  <a:tcPr/>
                </a:tc>
                <a:tc>
                  <a:txBody>
                    <a:bodyPr/>
                    <a:lstStyle/>
                    <a:p>
                      <a:r>
                        <a:rPr lang="en-US" sz="1600" dirty="0" smtClean="0"/>
                        <a:t>Tells</a:t>
                      </a:r>
                      <a:r>
                        <a:rPr lang="en-US" sz="1600" baseline="0" dirty="0" smtClean="0"/>
                        <a:t> the device to stop sending data</a:t>
                      </a:r>
                      <a:endParaRPr lang="en-US" sz="1600" dirty="0"/>
                    </a:p>
                  </a:txBody>
                  <a:tcPr/>
                </a:tc>
              </a:tr>
              <a:tr h="626543">
                <a:tc>
                  <a:txBody>
                    <a:bodyPr/>
                    <a:lstStyle/>
                    <a:p>
                      <a:r>
                        <a:rPr lang="en-US" sz="1600" dirty="0" smtClean="0"/>
                        <a:t>resume</a:t>
                      </a:r>
                      <a:endParaRPr lang="en-US" sz="1600" dirty="0"/>
                    </a:p>
                  </a:txBody>
                  <a:tcPr/>
                </a:tc>
                <a:tc>
                  <a:txBody>
                    <a:bodyPr/>
                    <a:lstStyle/>
                    <a:p>
                      <a:r>
                        <a:rPr lang="en-US" sz="1600" dirty="0" smtClean="0"/>
                        <a:t>Tell the device to resume sending data</a:t>
                      </a:r>
                      <a:endParaRPr lang="en-US" sz="1600" dirty="0"/>
                    </a:p>
                  </a:txBody>
                  <a:tcPr/>
                </a:tc>
              </a:tr>
            </a:tbl>
          </a:graphicData>
        </a:graphic>
      </p:graphicFrame>
    </p:spTree>
    <p:extLst>
      <p:ext uri="{BB962C8B-B14F-4D97-AF65-F5344CB8AC3E}">
        <p14:creationId xmlns:p14="http://schemas.microsoft.com/office/powerpoint/2010/main" val="203496692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File/FS API</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3470526953"/>
              </p:ext>
            </p:extLst>
          </p:nvPr>
        </p:nvGraphicFramePr>
        <p:xfrm>
          <a:off x="1955800" y="1966616"/>
          <a:ext cx="5283200" cy="3434033"/>
        </p:xfrm>
        <a:graphic>
          <a:graphicData uri="http://schemas.openxmlformats.org/drawingml/2006/table">
            <a:tbl>
              <a:tblPr firstRow="1" bandRow="1">
                <a:tableStyleId>{3C2FFA5D-87B4-456A-9821-1D502468CF0F}</a:tableStyleId>
              </a:tblPr>
              <a:tblGrid>
                <a:gridCol w="2641600"/>
                <a:gridCol w="2641600"/>
              </a:tblGrid>
              <a:tr h="363473">
                <a:tc>
                  <a:txBody>
                    <a:bodyPr/>
                    <a:lstStyle/>
                    <a:p>
                      <a:pPr algn="ctr"/>
                      <a:r>
                        <a:rPr lang="en-US" sz="1600" dirty="0" smtClean="0"/>
                        <a:t>calls</a:t>
                      </a:r>
                      <a:endParaRPr lang="en-US" sz="1600" dirty="0"/>
                    </a:p>
                  </a:txBody>
                  <a:tcPr/>
                </a:tc>
                <a:tc>
                  <a:txBody>
                    <a:bodyPr/>
                    <a:lstStyle/>
                    <a:p>
                      <a:pPr algn="ctr"/>
                      <a:r>
                        <a:rPr lang="en-US" sz="1600" dirty="0" smtClean="0"/>
                        <a:t>Description</a:t>
                      </a:r>
                      <a:endParaRPr lang="en-US" sz="1600" dirty="0"/>
                    </a:p>
                  </a:txBody>
                  <a:tcPr/>
                </a:tc>
              </a:tr>
              <a:tr h="607715">
                <a:tc>
                  <a:txBody>
                    <a:bodyPr/>
                    <a:lstStyle/>
                    <a:p>
                      <a:r>
                        <a:rPr lang="en-US" sz="1600" dirty="0" smtClean="0"/>
                        <a:t>read</a:t>
                      </a:r>
                      <a:endParaRPr lang="en-US" sz="1600" dirty="0"/>
                    </a:p>
                  </a:txBody>
                  <a:tcPr/>
                </a:tc>
                <a:tc>
                  <a:txBody>
                    <a:bodyPr/>
                    <a:lstStyle/>
                    <a:p>
                      <a:r>
                        <a:rPr lang="en-US" sz="1600" dirty="0" smtClean="0"/>
                        <a:t>Read the file</a:t>
                      </a:r>
                      <a:endParaRPr lang="en-US" sz="1600" dirty="0"/>
                    </a:p>
                  </a:txBody>
                  <a:tcPr/>
                </a:tc>
              </a:tr>
              <a:tr h="607715">
                <a:tc>
                  <a:txBody>
                    <a:bodyPr/>
                    <a:lstStyle/>
                    <a:p>
                      <a:r>
                        <a:rPr lang="en-US" sz="1600" dirty="0" smtClean="0"/>
                        <a:t>write</a:t>
                      </a:r>
                      <a:endParaRPr lang="en-US" sz="1600" dirty="0"/>
                    </a:p>
                  </a:txBody>
                  <a:tcPr/>
                </a:tc>
                <a:tc>
                  <a:txBody>
                    <a:bodyPr/>
                    <a:lstStyle/>
                    <a:p>
                      <a:r>
                        <a:rPr lang="en-US" sz="1600" dirty="0" smtClean="0"/>
                        <a:t>Write</a:t>
                      </a:r>
                      <a:r>
                        <a:rPr lang="en-US" sz="1600" baseline="0" dirty="0" smtClean="0"/>
                        <a:t> to the file</a:t>
                      </a:r>
                      <a:endParaRPr lang="en-US" sz="1600" dirty="0"/>
                    </a:p>
                  </a:txBody>
                  <a:tcPr/>
                </a:tc>
              </a:tr>
              <a:tr h="639700">
                <a:tc>
                  <a:txBody>
                    <a:bodyPr/>
                    <a:lstStyle/>
                    <a:p>
                      <a:endParaRPr lang="en-US" sz="1600" dirty="0" smtClean="0"/>
                    </a:p>
                    <a:p>
                      <a:r>
                        <a:rPr lang="en-US" sz="1800" b="0" dirty="0" smtClean="0"/>
                        <a:t>remove</a:t>
                      </a:r>
                      <a:endParaRPr lang="en-US" sz="1800" b="0" dirty="0"/>
                    </a:p>
                  </a:txBody>
                  <a:tcPr/>
                </a:tc>
                <a:tc>
                  <a:txBody>
                    <a:bodyPr/>
                    <a:lstStyle/>
                    <a:p>
                      <a:r>
                        <a:rPr lang="en-US" sz="1600" dirty="0" smtClean="0"/>
                        <a:t>Delete a file</a:t>
                      </a:r>
                      <a:endParaRPr lang="en-US" sz="1600" dirty="0"/>
                    </a:p>
                  </a:txBody>
                  <a:tcPr/>
                </a:tc>
              </a:tr>
              <a:tr h="607715">
                <a:tc>
                  <a:txBody>
                    <a:bodyPr/>
                    <a:lstStyle/>
                    <a:p>
                      <a:r>
                        <a:rPr lang="en-US" sz="1600" dirty="0" smtClean="0"/>
                        <a:t>link</a:t>
                      </a:r>
                      <a:endParaRPr lang="en-US" sz="1600" dirty="0"/>
                    </a:p>
                  </a:txBody>
                  <a:tcPr/>
                </a:tc>
                <a:tc>
                  <a:txBody>
                    <a:bodyPr/>
                    <a:lstStyle/>
                    <a:p>
                      <a:r>
                        <a:rPr lang="en-US" sz="1600" dirty="0" err="1" smtClean="0"/>
                        <a:t>Symlink</a:t>
                      </a:r>
                      <a:r>
                        <a:rPr lang="en-US" sz="1600" baseline="0" dirty="0" smtClean="0"/>
                        <a:t> the file</a:t>
                      </a:r>
                      <a:endParaRPr lang="en-US" sz="1600" dirty="0"/>
                    </a:p>
                  </a:txBody>
                  <a:tcPr/>
                </a:tc>
              </a:tr>
              <a:tr h="607715">
                <a:tc>
                  <a:txBody>
                    <a:bodyPr/>
                    <a:lstStyle/>
                    <a:p>
                      <a:r>
                        <a:rPr lang="en-US" sz="1600" dirty="0" smtClean="0"/>
                        <a:t>create</a:t>
                      </a:r>
                      <a:endParaRPr lang="en-US" sz="1800" b="0" dirty="0"/>
                    </a:p>
                  </a:txBody>
                  <a:tcPr/>
                </a:tc>
                <a:tc>
                  <a:txBody>
                    <a:bodyPr/>
                    <a:lstStyle/>
                    <a:p>
                      <a:r>
                        <a:rPr lang="en-US" sz="1600" dirty="0" smtClean="0"/>
                        <a:t>Create new container, </a:t>
                      </a:r>
                      <a:r>
                        <a:rPr lang="en-US" sz="1600" dirty="0" err="1" smtClean="0"/>
                        <a:t>proc</a:t>
                      </a:r>
                      <a:endParaRPr lang="en-US" sz="1600" dirty="0"/>
                    </a:p>
                  </a:txBody>
                  <a:tcPr/>
                </a:tc>
              </a:tr>
            </a:tbl>
          </a:graphicData>
        </a:graphic>
      </p:graphicFrame>
    </p:spTree>
    <p:extLst>
      <p:ext uri="{BB962C8B-B14F-4D97-AF65-F5344CB8AC3E}">
        <p14:creationId xmlns:p14="http://schemas.microsoft.com/office/powerpoint/2010/main" val="216390754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076" y="831458"/>
            <a:ext cx="8230499" cy="5308697"/>
          </a:xfrm>
          <a:prstGeom prst="rect">
            <a:avLst/>
          </a:prstGeom>
        </p:spPr>
      </p:pic>
    </p:spTree>
    <p:extLst>
      <p:ext uri="{BB962C8B-B14F-4D97-AF65-F5344CB8AC3E}">
        <p14:creationId xmlns:p14="http://schemas.microsoft.com/office/powerpoint/2010/main" val="15578055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360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Trends</a:t>
            </a:r>
            <a:endParaRPr lang="en-US" b="1" dirty="0"/>
          </a:p>
        </p:txBody>
      </p:sp>
      <p:sp>
        <p:nvSpPr>
          <p:cNvPr id="5" name="Text Placeholder 4"/>
          <p:cNvSpPr>
            <a:spLocks noGrp="1"/>
          </p:cNvSpPr>
          <p:nvPr>
            <p:ph type="body" idx="1"/>
          </p:nvPr>
        </p:nvSpPr>
        <p:spPr/>
        <p:txBody>
          <a:bodyPr/>
          <a:lstStyle/>
          <a:p>
            <a:endParaRPr lang="en-US"/>
          </a:p>
        </p:txBody>
      </p:sp>
      <p:sp>
        <p:nvSpPr>
          <p:cNvPr id="3" name="Content Placeholder 2"/>
          <p:cNvSpPr>
            <a:spLocks noGrp="1"/>
          </p:cNvSpPr>
          <p:nvPr>
            <p:ph sz="half" idx="2"/>
          </p:nvPr>
        </p:nvSpPr>
        <p:spPr/>
        <p:txBody>
          <a:bodyPr/>
          <a:lstStyle/>
          <a:p>
            <a:r>
              <a:rPr lang="en-US" dirty="0" smtClean="0"/>
              <a:t>100 billion uniquely identifiable objects will be connected to the internet</a:t>
            </a:r>
          </a:p>
          <a:p>
            <a:pPr lvl="1"/>
            <a:r>
              <a:rPr lang="en-US" dirty="0" smtClean="0"/>
              <a:t>How do we make sense of all this information?</a:t>
            </a:r>
          </a:p>
          <a:p>
            <a:r>
              <a:rPr lang="en-US" dirty="0" smtClean="0"/>
              <a:t>SSD prices falling</a:t>
            </a:r>
          </a:p>
        </p:txBody>
      </p:sp>
      <p:sp>
        <p:nvSpPr>
          <p:cNvPr id="6" name="Text Placeholder 5"/>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lstStyle/>
          <a:p>
            <a:endParaRPr lang="en-US"/>
          </a:p>
        </p:txBody>
      </p:sp>
      <p:pic>
        <p:nvPicPr>
          <p:cNvPr id="4" name="Picture 3" descr="Screen shot 2013-06-21 at 10.20.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025" y="2505665"/>
            <a:ext cx="4216400" cy="3188698"/>
          </a:xfrm>
          <a:prstGeom prst="rect">
            <a:avLst/>
          </a:prstGeom>
        </p:spPr>
      </p:pic>
    </p:spTree>
    <p:extLst>
      <p:ext uri="{BB962C8B-B14F-4D97-AF65-F5344CB8AC3E}">
        <p14:creationId xmlns:p14="http://schemas.microsoft.com/office/powerpoint/2010/main" val="113285049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Big Data for Scientists</a:t>
            </a:r>
            <a:endParaRPr lang="en-US" b="1" dirty="0"/>
          </a:p>
        </p:txBody>
      </p:sp>
      <p:sp>
        <p:nvSpPr>
          <p:cNvPr id="3" name="Content Placeholder 2"/>
          <p:cNvSpPr>
            <a:spLocks noGrp="1"/>
          </p:cNvSpPr>
          <p:nvPr>
            <p:ph idx="1"/>
          </p:nvPr>
        </p:nvSpPr>
        <p:spPr/>
        <p:txBody>
          <a:bodyPr>
            <a:normAutofit fontScale="85000" lnSpcReduction="10000"/>
          </a:bodyPr>
          <a:lstStyle/>
          <a:p>
            <a:r>
              <a:rPr lang="en-US" dirty="0" smtClean="0"/>
              <a:t>Big Data tools for scientists</a:t>
            </a:r>
          </a:p>
          <a:p>
            <a:pPr lvl="1"/>
            <a:r>
              <a:rPr lang="en-US" dirty="0" smtClean="0"/>
              <a:t>Metadata still a problem there, annotations, provenance, sharing</a:t>
            </a:r>
          </a:p>
          <a:p>
            <a:pPr lvl="1"/>
            <a:r>
              <a:rPr lang="en-US" dirty="0" smtClean="0"/>
              <a:t>Constantly more data available</a:t>
            </a:r>
          </a:p>
          <a:p>
            <a:pPr lvl="1"/>
            <a:r>
              <a:rPr lang="en-US" dirty="0" smtClean="0"/>
              <a:t>Increased noise-floor, picking signal is more challenging</a:t>
            </a:r>
          </a:p>
          <a:p>
            <a:pPr lvl="2"/>
            <a:r>
              <a:rPr lang="en-US" dirty="0" smtClean="0"/>
              <a:t>SSDs and GPUs at core</a:t>
            </a:r>
          </a:p>
          <a:p>
            <a:pPr lvl="3"/>
            <a:r>
              <a:rPr lang="en-US" dirty="0" smtClean="0"/>
              <a:t>What are the fundamental bottlenecks for different classes of massive distributed measurements?</a:t>
            </a:r>
          </a:p>
          <a:p>
            <a:pPr lvl="2"/>
            <a:r>
              <a:rPr lang="en-US" dirty="0" smtClean="0"/>
              <a:t>Suppress some of the noise at the source</a:t>
            </a:r>
          </a:p>
          <a:p>
            <a:pPr lvl="3"/>
            <a:r>
              <a:rPr lang="en-US" dirty="0" smtClean="0"/>
              <a:t>Power-prohibitive</a:t>
            </a:r>
            <a:r>
              <a:rPr lang="en-US" dirty="0"/>
              <a:t> </a:t>
            </a:r>
            <a:r>
              <a:rPr lang="en-US" dirty="0" smtClean="0"/>
              <a:t>to suppress it all at the edges</a:t>
            </a:r>
          </a:p>
          <a:p>
            <a:r>
              <a:rPr lang="en-US" dirty="0" smtClean="0"/>
              <a:t>Leveraging crowdsourcing systems + mobile sensing</a:t>
            </a:r>
          </a:p>
        </p:txBody>
      </p:sp>
      <p:sp>
        <p:nvSpPr>
          <p:cNvPr id="4" name="TextBox 3"/>
          <p:cNvSpPr txBox="1"/>
          <p:nvPr/>
        </p:nvSpPr>
        <p:spPr>
          <a:xfrm>
            <a:off x="7679553" y="6310829"/>
            <a:ext cx="885053" cy="369332"/>
          </a:xfrm>
          <a:prstGeom prst="rect">
            <a:avLst/>
          </a:prstGeom>
          <a:noFill/>
        </p:spPr>
        <p:txBody>
          <a:bodyPr wrap="none" rtlCol="0">
            <a:spAutoFit/>
          </a:bodyPr>
          <a:lstStyle/>
          <a:p>
            <a:r>
              <a:rPr lang="en-US" dirty="0" smtClean="0"/>
              <a:t>[ draft ]</a:t>
            </a:r>
            <a:endParaRPr lang="en-US" dirty="0"/>
          </a:p>
        </p:txBody>
      </p:sp>
    </p:spTree>
    <p:extLst>
      <p:ext uri="{BB962C8B-B14F-4D97-AF65-F5344CB8AC3E}">
        <p14:creationId xmlns:p14="http://schemas.microsoft.com/office/powerpoint/2010/main" val="4519892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79804" y="0"/>
            <a:ext cx="8564196" cy="1143000"/>
          </a:xfrm>
        </p:spPr>
        <p:txBody>
          <a:bodyPr/>
          <a:lstStyle/>
          <a:p>
            <a:r>
              <a:rPr lang="en-US" b="1" dirty="0" smtClean="0">
                <a:ea typeface="ＭＳ Ｐゴシック" charset="-128"/>
                <a:cs typeface="ＭＳ Ｐゴシック" charset="-128"/>
              </a:rPr>
              <a:t>Why is this challenging?</a:t>
            </a:r>
          </a:p>
        </p:txBody>
      </p:sp>
      <p:grpSp>
        <p:nvGrpSpPr>
          <p:cNvPr id="2" name="Group 85"/>
          <p:cNvGrpSpPr>
            <a:grpSpLocks/>
          </p:cNvGrpSpPr>
          <p:nvPr/>
        </p:nvGrpSpPr>
        <p:grpSpPr bwMode="auto">
          <a:xfrm>
            <a:off x="382588" y="1733000"/>
            <a:ext cx="8210550" cy="4921800"/>
            <a:chOff x="3371866" y="3209924"/>
            <a:chExt cx="2616482" cy="1279047"/>
          </a:xfrm>
        </p:grpSpPr>
        <p:sp>
          <p:nvSpPr>
            <p:cNvPr id="19494" name="Freeform 86"/>
            <p:cNvSpPr>
              <a:spLocks noChangeArrowheads="1"/>
            </p:cNvSpPr>
            <p:nvPr/>
          </p:nvSpPr>
          <p:spPr bwMode="auto">
            <a:xfrm>
              <a:off x="3371866" y="3295562"/>
              <a:ext cx="2616482" cy="1193409"/>
            </a:xfrm>
            <a:custGeom>
              <a:avLst/>
              <a:gdLst>
                <a:gd name="T0" fmla="*/ 1324662 w 2616482"/>
                <a:gd name="T1" fmla="*/ 295615 h 1193409"/>
                <a:gd name="T2" fmla="*/ 1291820 w 2616482"/>
                <a:gd name="T3" fmla="*/ 1193409 h 1193409"/>
                <a:gd name="T4" fmla="*/ 0 w 2616482"/>
                <a:gd name="T5" fmla="*/ 766410 h 1193409"/>
                <a:gd name="T6" fmla="*/ 43791 w 2616482"/>
                <a:gd name="T7" fmla="*/ 32846 h 1193409"/>
                <a:gd name="T8" fmla="*/ 1269924 w 2616482"/>
                <a:gd name="T9" fmla="*/ 0 h 1193409"/>
                <a:gd name="T10" fmla="*/ 2616482 w 2616482"/>
                <a:gd name="T11" fmla="*/ 43794 h 1193409"/>
                <a:gd name="T12" fmla="*/ 2616482 w 2616482"/>
                <a:gd name="T13" fmla="*/ 175179 h 1193409"/>
                <a:gd name="T14" fmla="*/ 2539848 w 2616482"/>
                <a:gd name="T15" fmla="*/ 175179 h 1193409"/>
                <a:gd name="T16" fmla="*/ 2550796 w 2616482"/>
                <a:gd name="T17" fmla="*/ 952538 h 1193409"/>
                <a:gd name="T18" fmla="*/ 1269924 w 2616482"/>
                <a:gd name="T19" fmla="*/ 1193409 h 1193409"/>
                <a:gd name="T20" fmla="*/ 1291820 w 2616482"/>
                <a:gd name="T21" fmla="*/ 1149614 h 1193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16482"/>
                <a:gd name="T34" fmla="*/ 0 h 1193409"/>
                <a:gd name="T35" fmla="*/ 2616482 w 2616482"/>
                <a:gd name="T36" fmla="*/ 1193409 h 1193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16482" h="1193409">
                  <a:moveTo>
                    <a:pt x="1324662" y="295615"/>
                  </a:moveTo>
                  <a:lnTo>
                    <a:pt x="1291820" y="1193409"/>
                  </a:lnTo>
                  <a:lnTo>
                    <a:pt x="0" y="766410"/>
                  </a:lnTo>
                  <a:lnTo>
                    <a:pt x="43791" y="32846"/>
                  </a:lnTo>
                  <a:lnTo>
                    <a:pt x="1269924" y="0"/>
                  </a:lnTo>
                  <a:lnTo>
                    <a:pt x="2616482" y="43794"/>
                  </a:lnTo>
                  <a:lnTo>
                    <a:pt x="2616482" y="175179"/>
                  </a:lnTo>
                  <a:lnTo>
                    <a:pt x="2539848" y="175179"/>
                  </a:lnTo>
                  <a:lnTo>
                    <a:pt x="2550796" y="952538"/>
                  </a:lnTo>
                  <a:lnTo>
                    <a:pt x="1269924" y="1193409"/>
                  </a:lnTo>
                  <a:lnTo>
                    <a:pt x="1291820" y="1149614"/>
                  </a:lnTo>
                </a:path>
              </a:pathLst>
            </a:custGeom>
            <a:solidFill>
              <a:schemeClr val="accent1">
                <a:alpha val="65881"/>
              </a:schemeClr>
            </a:solidFill>
            <a:ln w="9525">
              <a:solidFill>
                <a:schemeClr val="tx1"/>
              </a:solidFill>
              <a:round/>
              <a:headEnd/>
              <a:tailEnd/>
            </a:ln>
          </p:spPr>
          <p:txBody>
            <a:bodyPr>
              <a:prstTxWarp prst="textNoShape">
                <a:avLst/>
              </a:prstTxWarp>
            </a:bodyPr>
            <a:lstStyle/>
            <a:p>
              <a:endParaRPr lang="en-US"/>
            </a:p>
          </p:txBody>
        </p:sp>
        <p:cxnSp>
          <p:nvCxnSpPr>
            <p:cNvPr id="19495" name="Straight Connector 87"/>
            <p:cNvCxnSpPr>
              <a:cxnSpLocks noChangeShapeType="1"/>
              <a:endCxn id="19494" idx="0"/>
            </p:cNvCxnSpPr>
            <p:nvPr/>
          </p:nvCxnSpPr>
          <p:spPr bwMode="auto">
            <a:xfrm>
              <a:off x="3404709" y="3459792"/>
              <a:ext cx="1291819" cy="131385"/>
            </a:xfrm>
            <a:prstGeom prst="line">
              <a:avLst/>
            </a:prstGeom>
            <a:noFill/>
            <a:ln w="9525">
              <a:solidFill>
                <a:schemeClr val="tx1"/>
              </a:solidFill>
              <a:round/>
              <a:headEnd/>
              <a:tailEnd/>
            </a:ln>
          </p:spPr>
        </p:cxnSp>
        <p:cxnSp>
          <p:nvCxnSpPr>
            <p:cNvPr id="19496" name="Straight Connector 88"/>
            <p:cNvCxnSpPr>
              <a:cxnSpLocks noChangeShapeType="1"/>
              <a:stCxn id="19494" idx="0"/>
              <a:endCxn id="19494" idx="6"/>
            </p:cNvCxnSpPr>
            <p:nvPr/>
          </p:nvCxnSpPr>
          <p:spPr bwMode="auto">
            <a:xfrm flipV="1">
              <a:off x="4696528" y="3470741"/>
              <a:ext cx="1291820" cy="120436"/>
            </a:xfrm>
            <a:prstGeom prst="line">
              <a:avLst/>
            </a:prstGeom>
            <a:noFill/>
            <a:ln w="9525">
              <a:solidFill>
                <a:schemeClr val="tx1"/>
              </a:solidFill>
              <a:round/>
              <a:headEnd/>
              <a:tailEnd/>
            </a:ln>
          </p:spPr>
        </p:cxnSp>
        <p:cxnSp>
          <p:nvCxnSpPr>
            <p:cNvPr id="19497" name="Straight Connector 89"/>
            <p:cNvCxnSpPr>
              <a:cxnSpLocks noChangeShapeType="1"/>
              <a:stCxn id="19494" idx="3"/>
            </p:cNvCxnSpPr>
            <p:nvPr/>
          </p:nvCxnSpPr>
          <p:spPr bwMode="auto">
            <a:xfrm>
              <a:off x="3415657" y="3328408"/>
              <a:ext cx="1308743" cy="110117"/>
            </a:xfrm>
            <a:prstGeom prst="line">
              <a:avLst/>
            </a:prstGeom>
            <a:noFill/>
            <a:ln w="9525">
              <a:solidFill>
                <a:schemeClr val="tx1"/>
              </a:solidFill>
              <a:round/>
              <a:headEnd/>
              <a:tailEnd/>
            </a:ln>
          </p:spPr>
        </p:cxnSp>
        <p:cxnSp>
          <p:nvCxnSpPr>
            <p:cNvPr id="19498" name="Straight Connector 90"/>
            <p:cNvCxnSpPr>
              <a:cxnSpLocks noChangeShapeType="1"/>
              <a:endCxn id="19494" idx="5"/>
            </p:cNvCxnSpPr>
            <p:nvPr/>
          </p:nvCxnSpPr>
          <p:spPr bwMode="auto">
            <a:xfrm flipV="1">
              <a:off x="4721225" y="3339356"/>
              <a:ext cx="1267123" cy="99169"/>
            </a:xfrm>
            <a:prstGeom prst="line">
              <a:avLst/>
            </a:prstGeom>
            <a:noFill/>
            <a:ln w="9525">
              <a:solidFill>
                <a:schemeClr val="tx1"/>
              </a:solidFill>
              <a:round/>
              <a:headEnd/>
              <a:tailEnd/>
            </a:ln>
          </p:spPr>
        </p:cxnSp>
        <p:cxnSp>
          <p:nvCxnSpPr>
            <p:cNvPr id="19499" name="Straight Connector 91"/>
            <p:cNvCxnSpPr>
              <a:cxnSpLocks noChangeShapeType="1"/>
            </p:cNvCxnSpPr>
            <p:nvPr/>
          </p:nvCxnSpPr>
          <p:spPr bwMode="auto">
            <a:xfrm flipV="1">
              <a:off x="4725103" y="3432175"/>
              <a:ext cx="2472" cy="159002"/>
            </a:xfrm>
            <a:prstGeom prst="line">
              <a:avLst/>
            </a:prstGeom>
            <a:noFill/>
            <a:ln w="9525">
              <a:solidFill>
                <a:schemeClr val="tx1"/>
              </a:solidFill>
              <a:round/>
              <a:headEnd/>
              <a:tailEnd/>
            </a:ln>
          </p:spPr>
        </p:cxnSp>
        <p:sp>
          <p:nvSpPr>
            <p:cNvPr id="12" name="Pie 11"/>
            <p:cNvSpPr/>
            <p:nvPr/>
          </p:nvSpPr>
          <p:spPr bwMode="auto">
            <a:xfrm rot="5775105">
              <a:off x="4107742" y="3279765"/>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sp>
          <p:nvSpPr>
            <p:cNvPr id="13" name="Pie 12"/>
            <p:cNvSpPr/>
            <p:nvPr/>
          </p:nvSpPr>
          <p:spPr bwMode="auto">
            <a:xfrm rot="5775105">
              <a:off x="3711627" y="3254642"/>
              <a:ext cx="318099" cy="228664"/>
            </a:xfrm>
            <a:prstGeom prst="pie">
              <a:avLst>
                <a:gd name="adj1" fmla="val 5228256"/>
                <a:gd name="adj2" fmla="val 16200000"/>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defRPr/>
              </a:pPr>
              <a:endParaRPr lang="en-US">
                <a:latin typeface="Arial" pitchFamily="-108" charset="0"/>
              </a:endParaRPr>
            </a:p>
          </p:txBody>
        </p:sp>
      </p:grpSp>
      <p:grpSp>
        <p:nvGrpSpPr>
          <p:cNvPr id="3" name="Group 54"/>
          <p:cNvGrpSpPr>
            <a:grpSpLocks/>
          </p:cNvGrpSpPr>
          <p:nvPr/>
        </p:nvGrpSpPr>
        <p:grpSpPr bwMode="auto">
          <a:xfrm>
            <a:off x="4738520" y="3362083"/>
            <a:ext cx="2584450" cy="2770188"/>
            <a:chOff x="4904531" y="2945203"/>
            <a:chExt cx="2583642" cy="2770025"/>
          </a:xfrm>
        </p:grpSpPr>
        <p:sp>
          <p:nvSpPr>
            <p:cNvPr id="19" name="Rounded Rectangle 18"/>
            <p:cNvSpPr>
              <a:spLocks noChangeArrowheads="1"/>
            </p:cNvSpPr>
            <p:nvPr/>
          </p:nvSpPr>
          <p:spPr bwMode="auto">
            <a:xfrm rot="10800000">
              <a:off x="4904531" y="2945203"/>
              <a:ext cx="2485248" cy="2770025"/>
            </a:xfrm>
            <a:prstGeom prst="roundRect">
              <a:avLst>
                <a:gd name="adj" fmla="val 16667"/>
              </a:avLst>
            </a:prstGeom>
            <a:gradFill rotWithShape="1">
              <a:gsLst>
                <a:gs pos="0">
                  <a:srgbClr val="DAFDA7"/>
                </a:gs>
                <a:gs pos="35001">
                  <a:srgbClr val="E4FDC2"/>
                </a:gs>
                <a:gs pos="100000">
                  <a:srgbClr val="F5FFE6"/>
                </a:gs>
              </a:gsLst>
              <a:lin ang="16200000" scaled="1"/>
            </a:gradFill>
            <a:ln w="9525">
              <a:solidFill>
                <a:srgbClr val="98B954"/>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a:solidFill>
                  <a:srgbClr val="000000"/>
                </a:solidFill>
                <a:latin typeface="Calibri" charset="0"/>
              </a:endParaRPr>
            </a:p>
          </p:txBody>
        </p:sp>
        <p:pic>
          <p:nvPicPr>
            <p:cNvPr id="14" name="Picture 13" descr="LoadTree_Topo.png"/>
            <p:cNvPicPr>
              <a:picLocks noChangeAspect="1"/>
            </p:cNvPicPr>
            <p:nvPr/>
          </p:nvPicPr>
          <p:blipFill>
            <a:blip r:embed="rId2">
              <a:clrChange>
                <a:clrFrom>
                  <a:srgbClr val="FFFFFF"/>
                </a:clrFrom>
                <a:clrTo>
                  <a:srgbClr val="FFFFFF">
                    <a:alpha val="0"/>
                  </a:srgbClr>
                </a:clrTo>
              </a:clrChange>
              <a:duotone>
                <a:prstClr val="black"/>
                <a:schemeClr val="tx2">
                  <a:tint val="45000"/>
                  <a:satMod val="400000"/>
                </a:schemeClr>
              </a:duotone>
            </a:blip>
            <a:stretch>
              <a:fillRect/>
            </a:stretch>
          </p:blipFill>
          <p:spPr>
            <a:xfrm>
              <a:off x="5003489" y="2978050"/>
              <a:ext cx="2484684" cy="2484684"/>
            </a:xfrm>
            <a:prstGeom prst="rect">
              <a:avLst/>
            </a:prstGeom>
          </p:spPr>
        </p:pic>
      </p:grpSp>
      <p:grpSp>
        <p:nvGrpSpPr>
          <p:cNvPr id="4" name="Group 58"/>
          <p:cNvGrpSpPr>
            <a:grpSpLocks/>
          </p:cNvGrpSpPr>
          <p:nvPr/>
        </p:nvGrpSpPr>
        <p:grpSpPr bwMode="auto">
          <a:xfrm>
            <a:off x="5666552" y="2132013"/>
            <a:ext cx="3477450" cy="4352925"/>
            <a:chOff x="5666671" y="2059086"/>
            <a:chExt cx="3477329" cy="4353238"/>
          </a:xfrm>
        </p:grpSpPr>
        <p:sp>
          <p:nvSpPr>
            <p:cNvPr id="31" name="Rounded Rectangle 30"/>
            <p:cNvSpPr>
              <a:spLocks noChangeArrowheads="1"/>
            </p:cNvSpPr>
            <p:nvPr/>
          </p:nvSpPr>
          <p:spPr bwMode="auto">
            <a:xfrm>
              <a:off x="7358125" y="20590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1" name="Picture 150"/>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889491" y="2082980"/>
              <a:ext cx="601295" cy="647480"/>
            </a:xfrm>
            <a:prstGeom prst="rect">
              <a:avLst/>
            </a:prstGeom>
            <a:noFill/>
            <a:ln w="9525">
              <a:noFill/>
              <a:miter lim="800000"/>
              <a:headEnd/>
              <a:tailEnd/>
            </a:ln>
          </p:spPr>
        </p:pic>
        <p:sp>
          <p:nvSpPr>
            <p:cNvPr id="19482" name="TextBox 151"/>
            <p:cNvSpPr txBox="1">
              <a:spLocks noChangeArrowheads="1"/>
            </p:cNvSpPr>
            <p:nvPr/>
          </p:nvSpPr>
          <p:spPr bwMode="auto">
            <a:xfrm>
              <a:off x="7388314" y="2674136"/>
              <a:ext cx="1755686" cy="646331"/>
            </a:xfrm>
            <a:prstGeom prst="rect">
              <a:avLst/>
            </a:prstGeom>
            <a:noFill/>
            <a:ln w="9525">
              <a:noFill/>
              <a:miter lim="800000"/>
              <a:headEnd/>
              <a:tailEnd/>
            </a:ln>
          </p:spPr>
          <p:txBody>
            <a:bodyPr>
              <a:prstTxWarp prst="textNoShape">
                <a:avLst/>
              </a:prstTxWarp>
              <a:spAutoFit/>
            </a:bodyPr>
            <a:lstStyle/>
            <a:p>
              <a:pPr algn="ctr"/>
              <a:r>
                <a:rPr lang="en-US" sz="1800" dirty="0">
                  <a:solidFill>
                    <a:srgbClr val="000000"/>
                  </a:solidFill>
                  <a:latin typeface="Calibri" charset="0"/>
                </a:rPr>
                <a:t>CT: mains power monitoring</a:t>
              </a:r>
            </a:p>
          </p:txBody>
        </p:sp>
        <p:sp>
          <p:nvSpPr>
            <p:cNvPr id="35" name="Rounded Rectangle 34"/>
            <p:cNvSpPr>
              <a:spLocks noChangeArrowheads="1"/>
            </p:cNvSpPr>
            <p:nvPr/>
          </p:nvSpPr>
          <p:spPr bwMode="auto">
            <a:xfrm>
              <a:off x="7358125" y="3443486"/>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sp>
          <p:nvSpPr>
            <p:cNvPr id="36" name="Rounded Rectangle 35"/>
            <p:cNvSpPr>
              <a:spLocks noChangeArrowheads="1"/>
            </p:cNvSpPr>
            <p:nvPr/>
          </p:nvSpPr>
          <p:spPr bwMode="auto">
            <a:xfrm>
              <a:off x="7358125" y="5077140"/>
              <a:ext cx="1785875" cy="1308194"/>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800">
                <a:solidFill>
                  <a:srgbClr val="000000"/>
                </a:solidFill>
                <a:latin typeface="Calibri" charset="0"/>
              </a:endParaRPr>
            </a:p>
          </p:txBody>
        </p:sp>
        <p:pic>
          <p:nvPicPr>
            <p:cNvPr id="19485" name="Picture 2421"/>
            <p:cNvPicPr>
              <a:picLocks noChangeAspect="1" noChangeArrowheads="1"/>
            </p:cNvPicPr>
            <p:nvPr/>
          </p:nvPicPr>
          <p:blipFill>
            <a:blip r:embed="rId4"/>
            <a:srcRect/>
            <a:stretch>
              <a:fillRect/>
            </a:stretch>
          </p:blipFill>
          <p:spPr bwMode="auto">
            <a:xfrm>
              <a:off x="7737976" y="3448175"/>
              <a:ext cx="1026577" cy="731697"/>
            </a:xfrm>
            <a:prstGeom prst="rect">
              <a:avLst/>
            </a:prstGeom>
            <a:noFill/>
            <a:ln w="12700">
              <a:noFill/>
              <a:miter lim="800000"/>
              <a:headEnd type="none" w="sm" len="sm"/>
              <a:tailEnd type="none" w="sm" len="sm"/>
            </a:ln>
          </p:spPr>
        </p:pic>
        <p:sp>
          <p:nvSpPr>
            <p:cNvPr id="19486" name="TextBox 118"/>
            <p:cNvSpPr txBox="1">
              <a:spLocks noChangeArrowheads="1"/>
            </p:cNvSpPr>
            <p:nvPr/>
          </p:nvSpPr>
          <p:spPr bwMode="auto">
            <a:xfrm>
              <a:off x="7303222" y="4142171"/>
              <a:ext cx="1840778" cy="584776"/>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panel level power monitoring</a:t>
              </a:r>
            </a:p>
          </p:txBody>
        </p:sp>
        <p:sp>
          <p:nvSpPr>
            <p:cNvPr id="19487" name="TextBox 119"/>
            <p:cNvSpPr txBox="1">
              <a:spLocks noChangeArrowheads="1"/>
            </p:cNvSpPr>
            <p:nvPr/>
          </p:nvSpPr>
          <p:spPr bwMode="auto">
            <a:xfrm>
              <a:off x="7484903" y="5765993"/>
              <a:ext cx="1490518" cy="646331"/>
            </a:xfrm>
            <a:prstGeom prst="rect">
              <a:avLst/>
            </a:prstGeom>
            <a:noFill/>
            <a:ln w="9525">
              <a:noFill/>
              <a:miter lim="800000"/>
              <a:headEnd/>
              <a:tailEnd/>
            </a:ln>
          </p:spPr>
          <p:txBody>
            <a:bodyPr>
              <a:prstTxWarp prst="textNoShape">
                <a:avLst/>
              </a:prstTxWarp>
              <a:spAutoFit/>
            </a:bodyPr>
            <a:lstStyle/>
            <a:p>
              <a:pPr algn="ctr"/>
              <a:r>
                <a:rPr lang="en-US" sz="1200" dirty="0" err="1">
                  <a:latin typeface="Calibri" charset="0"/>
                </a:rPr>
                <a:t>ACme</a:t>
              </a:r>
              <a:r>
                <a:rPr lang="en-US" sz="1200" dirty="0">
                  <a:latin typeface="Calibri" charset="0"/>
                </a:rPr>
                <a:t>: plug </a:t>
              </a:r>
              <a:r>
                <a:rPr lang="en-US" sz="1200" dirty="0">
                  <a:solidFill>
                    <a:srgbClr val="000000"/>
                  </a:solidFill>
                  <a:latin typeface="Calibri" charset="0"/>
                </a:rPr>
                <a:t>load</a:t>
              </a:r>
              <a:r>
                <a:rPr lang="en-US" sz="1200" dirty="0">
                  <a:latin typeface="Calibri" charset="0"/>
                </a:rPr>
                <a:t> energy monitor and controller</a:t>
              </a:r>
            </a:p>
          </p:txBody>
        </p:sp>
        <p:pic>
          <p:nvPicPr>
            <p:cNvPr id="19488" name="Picture 35" descr="IMG_6011.png"/>
            <p:cNvPicPr>
              <a:picLocks noChangeAspect="1"/>
            </p:cNvPicPr>
            <p:nvPr/>
          </p:nvPicPr>
          <p:blipFill>
            <a:blip r:embed="rId5"/>
            <a:srcRect/>
            <a:stretch>
              <a:fillRect/>
            </a:stretch>
          </p:blipFill>
          <p:spPr bwMode="auto">
            <a:xfrm>
              <a:off x="7900731" y="5178652"/>
              <a:ext cx="560897" cy="553020"/>
            </a:xfrm>
            <a:prstGeom prst="rect">
              <a:avLst/>
            </a:prstGeom>
            <a:noFill/>
            <a:ln w="9525">
              <a:noFill/>
              <a:miter lim="800000"/>
              <a:headEnd/>
              <a:tailEnd/>
            </a:ln>
          </p:spPr>
        </p:pic>
        <p:sp>
          <p:nvSpPr>
            <p:cNvPr id="27" name="Oval Callout 26"/>
            <p:cNvSpPr>
              <a:spLocks noChangeArrowheads="1"/>
            </p:cNvSpPr>
            <p:nvPr/>
          </p:nvSpPr>
          <p:spPr bwMode="auto">
            <a:xfrm>
              <a:off x="6037201" y="4855205"/>
              <a:ext cx="304789" cy="336574"/>
            </a:xfrm>
            <a:prstGeom prst="wedgeEllipseCallout">
              <a:avLst>
                <a:gd name="adj1" fmla="val 569302"/>
                <a:gd name="adj2" fmla="val 112738"/>
              </a:avLst>
            </a:prstGeom>
            <a:gradFill rotWithShape="1">
              <a:gsLst>
                <a:gs pos="0">
                  <a:srgbClr val="3F80CD"/>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7" name="Oval Callout 36"/>
            <p:cNvSpPr>
              <a:spLocks noChangeArrowheads="1"/>
            </p:cNvSpPr>
            <p:nvPr/>
          </p:nvSpPr>
          <p:spPr bwMode="auto">
            <a:xfrm>
              <a:off x="5666671" y="3715055"/>
              <a:ext cx="685776" cy="495336"/>
            </a:xfrm>
            <a:prstGeom prst="wedgeEllipseCallout">
              <a:avLst>
                <a:gd name="adj1" fmla="val 274208"/>
                <a:gd name="adj2" fmla="val -332417"/>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38" name="Oval Callout 37"/>
            <p:cNvSpPr>
              <a:spLocks noChangeArrowheads="1"/>
            </p:cNvSpPr>
            <p:nvPr/>
          </p:nvSpPr>
          <p:spPr bwMode="auto">
            <a:xfrm>
              <a:off x="6267006" y="4142123"/>
              <a:ext cx="358763" cy="265132"/>
            </a:xfrm>
            <a:prstGeom prst="wedgeEllipseCallout">
              <a:avLst>
                <a:gd name="adj1" fmla="val 364377"/>
                <a:gd name="adj2" fmla="val -116579"/>
              </a:avLst>
            </a:prstGeom>
            <a:gradFill rotWithShape="1">
              <a:gsLst>
                <a:gs pos="0">
                  <a:srgbClr val="3F80CD">
                    <a:alpha val="27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pic>
        <p:nvPicPr>
          <p:cNvPr id="54" name="Picture 4"/>
          <p:cNvPicPr>
            <a:picLocks noChangeAspect="1"/>
          </p:cNvPicPr>
          <p:nvPr/>
        </p:nvPicPr>
        <p:blipFill>
          <a:blip r:embed="rId6"/>
          <a:srcRect/>
          <a:stretch>
            <a:fillRect/>
          </a:stretch>
        </p:blipFill>
        <p:spPr bwMode="auto">
          <a:xfrm>
            <a:off x="1631950" y="3178175"/>
            <a:ext cx="2890838" cy="2890838"/>
          </a:xfrm>
          <a:prstGeom prst="rect">
            <a:avLst/>
          </a:prstGeom>
          <a:noFill/>
          <a:ln w="9525">
            <a:noFill/>
            <a:miter lim="800000"/>
            <a:headEnd/>
            <a:tailEnd/>
          </a:ln>
        </p:spPr>
      </p:pic>
      <p:grpSp>
        <p:nvGrpSpPr>
          <p:cNvPr id="5" name="Group 59"/>
          <p:cNvGrpSpPr>
            <a:grpSpLocks/>
          </p:cNvGrpSpPr>
          <p:nvPr/>
        </p:nvGrpSpPr>
        <p:grpSpPr bwMode="auto">
          <a:xfrm>
            <a:off x="0" y="3529013"/>
            <a:ext cx="2754313" cy="2846387"/>
            <a:chOff x="0" y="1600348"/>
            <a:chExt cx="2754801" cy="2872382"/>
          </a:xfrm>
        </p:grpSpPr>
        <p:grpSp>
          <p:nvGrpSpPr>
            <p:cNvPr id="6" name="Group 55"/>
            <p:cNvGrpSpPr>
              <a:grpSpLocks/>
            </p:cNvGrpSpPr>
            <p:nvPr/>
          </p:nvGrpSpPr>
          <p:grpSpPr bwMode="auto">
            <a:xfrm>
              <a:off x="0" y="1815020"/>
              <a:ext cx="1726392" cy="2657710"/>
              <a:chOff x="258488" y="1444165"/>
              <a:chExt cx="1726392" cy="2657710"/>
            </a:xfrm>
          </p:grpSpPr>
          <p:sp>
            <p:nvSpPr>
              <p:cNvPr id="40" name="Rounded Rectangle 39"/>
              <p:cNvSpPr>
                <a:spLocks noChangeArrowheads="1"/>
              </p:cNvSpPr>
              <p:nvPr/>
            </p:nvSpPr>
            <p:spPr bwMode="auto">
              <a:xfrm rot="10800000">
                <a:off x="302946" y="1460181"/>
                <a:ext cx="1517919" cy="2641694"/>
              </a:xfrm>
              <a:prstGeom prst="roundRect">
                <a:avLst>
                  <a:gd name="adj" fmla="val 16667"/>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defRPr/>
                </a:pPr>
                <a:endParaRPr lang="en-US" sz="1400">
                  <a:solidFill>
                    <a:srgbClr val="000000"/>
                  </a:solidFill>
                  <a:latin typeface="Calibri" charset="0"/>
                </a:endParaRPr>
              </a:p>
            </p:txBody>
          </p:sp>
          <p:sp>
            <p:nvSpPr>
              <p:cNvPr id="19474" name="TextBox 102"/>
              <p:cNvSpPr txBox="1">
                <a:spLocks noChangeArrowheads="1"/>
              </p:cNvSpPr>
              <p:nvPr/>
            </p:nvSpPr>
            <p:spPr bwMode="auto">
              <a:xfrm>
                <a:off x="258488" y="3327488"/>
                <a:ext cx="1600537"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Temperature</a:t>
                </a:r>
              </a:p>
            </p:txBody>
          </p:sp>
          <p:pic>
            <p:nvPicPr>
              <p:cNvPr id="19475" name="Picture 104"/>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11501" y="2482446"/>
                <a:ext cx="1156757" cy="740979"/>
              </a:xfrm>
              <a:prstGeom prst="rect">
                <a:avLst/>
              </a:prstGeom>
              <a:noFill/>
              <a:ln w="9525">
                <a:noFill/>
                <a:miter lim="800000"/>
                <a:headEnd/>
                <a:tailEnd/>
              </a:ln>
            </p:spPr>
          </p:pic>
          <p:sp>
            <p:nvSpPr>
              <p:cNvPr id="19476" name="TextBox 105"/>
              <p:cNvSpPr txBox="1">
                <a:spLocks noChangeArrowheads="1"/>
              </p:cNvSpPr>
              <p:nvPr/>
            </p:nvSpPr>
            <p:spPr bwMode="auto">
              <a:xfrm>
                <a:off x="461769" y="3013158"/>
                <a:ext cx="1523111"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Humidity</a:t>
                </a:r>
              </a:p>
            </p:txBody>
          </p:sp>
          <p:sp>
            <p:nvSpPr>
              <p:cNvPr id="19477" name="TextBox 98"/>
              <p:cNvSpPr txBox="1">
                <a:spLocks noChangeArrowheads="1"/>
              </p:cNvSpPr>
              <p:nvPr/>
            </p:nvSpPr>
            <p:spPr bwMode="auto">
              <a:xfrm>
                <a:off x="292203" y="2119726"/>
                <a:ext cx="13861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Vibration</a:t>
                </a:r>
              </a:p>
            </p:txBody>
          </p:sp>
          <p:pic>
            <p:nvPicPr>
              <p:cNvPr id="19478" name="Picture 99"/>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629352" y="1444165"/>
                <a:ext cx="799374" cy="845768"/>
              </a:xfrm>
              <a:prstGeom prst="rect">
                <a:avLst/>
              </a:prstGeom>
              <a:noFill/>
              <a:ln w="9525">
                <a:noFill/>
                <a:miter lim="800000"/>
                <a:headEnd/>
                <a:tailEnd/>
              </a:ln>
            </p:spPr>
          </p:pic>
          <p:sp>
            <p:nvSpPr>
              <p:cNvPr id="19479" name="TextBox 102"/>
              <p:cNvSpPr txBox="1">
                <a:spLocks noChangeArrowheads="1"/>
              </p:cNvSpPr>
              <p:nvPr/>
            </p:nvSpPr>
            <p:spPr bwMode="auto">
              <a:xfrm>
                <a:off x="299851" y="3677099"/>
                <a:ext cx="1408416" cy="338554"/>
              </a:xfrm>
              <a:prstGeom prst="rect">
                <a:avLst/>
              </a:prstGeom>
              <a:noFill/>
              <a:ln w="9525">
                <a:noFill/>
                <a:miter lim="800000"/>
                <a:headEnd/>
                <a:tailEnd/>
              </a:ln>
            </p:spPr>
            <p:txBody>
              <a:bodyPr>
                <a:prstTxWarp prst="textNoShape">
                  <a:avLst/>
                </a:prstTxWarp>
                <a:spAutoFit/>
              </a:bodyPr>
              <a:lstStyle/>
              <a:p>
                <a:pPr algn="ctr"/>
                <a:r>
                  <a:rPr lang="en-US" sz="1600" dirty="0">
                    <a:solidFill>
                      <a:srgbClr val="000000"/>
                    </a:solidFill>
                    <a:latin typeface="Calibri" charset="0"/>
                  </a:rPr>
                  <a:t>Pressure</a:t>
                </a:r>
              </a:p>
            </p:txBody>
          </p:sp>
        </p:grpSp>
        <p:sp>
          <p:nvSpPr>
            <p:cNvPr id="57" name="Oval Callout 56"/>
            <p:cNvSpPr>
              <a:spLocks noChangeArrowheads="1"/>
            </p:cNvSpPr>
            <p:nvPr/>
          </p:nvSpPr>
          <p:spPr bwMode="auto">
            <a:xfrm>
              <a:off x="2411840" y="1600348"/>
              <a:ext cx="303266" cy="336420"/>
            </a:xfrm>
            <a:prstGeom prst="wedgeEllipseCallout">
              <a:avLst>
                <a:gd name="adj1" fmla="val -527078"/>
                <a:gd name="adj2" fmla="val 197256"/>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sp>
          <p:nvSpPr>
            <p:cNvPr id="58" name="Oval Callout 57"/>
            <p:cNvSpPr>
              <a:spLocks noChangeArrowheads="1"/>
            </p:cNvSpPr>
            <p:nvPr/>
          </p:nvSpPr>
          <p:spPr bwMode="auto">
            <a:xfrm>
              <a:off x="2451534" y="2676891"/>
              <a:ext cx="303267" cy="368460"/>
            </a:xfrm>
            <a:prstGeom prst="wedgeEllipseCallout">
              <a:avLst>
                <a:gd name="adj1" fmla="val -523244"/>
                <a:gd name="adj2" fmla="val 71565"/>
              </a:avLst>
            </a:prstGeom>
            <a:gradFill rotWithShape="1">
              <a:gsLst>
                <a:gs pos="0">
                  <a:srgbClr val="3F80CD">
                    <a:alpha val="16000"/>
                  </a:srgbClr>
                </a:gs>
                <a:gs pos="100000">
                  <a:srgbClr val="9BC1FF">
                    <a:alpha val="12000"/>
                  </a:srgbClr>
                </a:gs>
              </a:gsLst>
              <a:lin ang="16200000"/>
            </a:gradFill>
            <a:ln w="9525">
              <a:solidFill>
                <a:srgbClr val="4A7EBB"/>
              </a:solidFill>
              <a:miter lim="800000"/>
              <a:headEnd/>
              <a:tailEnd/>
            </a:ln>
            <a:effectLst>
              <a:outerShdw blurRad="63500" dist="23000" dir="5400000" rotWithShape="0">
                <a:srgbClr val="000000">
                  <a:alpha val="34999"/>
                </a:srgbClr>
              </a:outerShdw>
            </a:effectLst>
          </p:spPr>
          <p:txBody>
            <a:bodyPr anchor="ctr">
              <a:prstTxWarp prst="textNoShape">
                <a:avLst/>
              </a:prstTxWarp>
            </a:bodyPr>
            <a:lstStyle/>
            <a:p>
              <a:pPr algn="ctr">
                <a:defRPr/>
              </a:pPr>
              <a:endParaRPr lang="en-US" sz="1800">
                <a:solidFill>
                  <a:srgbClr val="FFFFFF"/>
                </a:solidFill>
                <a:latin typeface="Calibri" charset="0"/>
              </a:endParaRPr>
            </a:p>
          </p:txBody>
        </p:sp>
      </p:grpSp>
      <p:sp>
        <p:nvSpPr>
          <p:cNvPr id="19466" name="TextBox 42"/>
          <p:cNvSpPr txBox="1">
            <a:spLocks noChangeArrowheads="1"/>
          </p:cNvSpPr>
          <p:nvPr/>
        </p:nvSpPr>
        <p:spPr bwMode="auto">
          <a:xfrm rot="-316489">
            <a:off x="4614460" y="2507037"/>
            <a:ext cx="2836083" cy="461665"/>
          </a:xfrm>
          <a:prstGeom prst="rect">
            <a:avLst/>
          </a:prstGeom>
          <a:noFill/>
          <a:ln w="9525">
            <a:noFill/>
            <a:miter lim="800000"/>
            <a:headEnd/>
            <a:tailEnd/>
          </a:ln>
        </p:spPr>
        <p:txBody>
          <a:bodyPr wrap="none">
            <a:prstTxWarp prst="textNoShape">
              <a:avLst/>
            </a:prstTxWarp>
            <a:spAutoFit/>
          </a:bodyPr>
          <a:lstStyle/>
          <a:p>
            <a:r>
              <a:rPr lang="en-US" dirty="0" smtClean="0"/>
              <a:t>Electric Load </a:t>
            </a:r>
            <a:r>
              <a:rPr lang="en-US" dirty="0"/>
              <a:t>Tree</a:t>
            </a:r>
          </a:p>
        </p:txBody>
      </p:sp>
      <p:sp>
        <p:nvSpPr>
          <p:cNvPr id="19467" name="TextBox 43"/>
          <p:cNvSpPr txBox="1">
            <a:spLocks noChangeArrowheads="1"/>
          </p:cNvSpPr>
          <p:nvPr/>
        </p:nvSpPr>
        <p:spPr bwMode="auto">
          <a:xfrm rot="276633">
            <a:off x="2219325" y="2501332"/>
            <a:ext cx="2135188" cy="461962"/>
          </a:xfrm>
          <a:prstGeom prst="rect">
            <a:avLst/>
          </a:prstGeom>
          <a:noFill/>
          <a:ln w="9525">
            <a:noFill/>
            <a:miter lim="800000"/>
            <a:headEnd/>
            <a:tailEnd/>
          </a:ln>
        </p:spPr>
        <p:txBody>
          <a:bodyPr wrap="none">
            <a:prstTxWarp prst="textNoShape">
              <a:avLst/>
            </a:prstTxWarp>
            <a:spAutoFit/>
          </a:bodyPr>
          <a:lstStyle/>
          <a:p>
            <a:r>
              <a:rPr lang="en-US" dirty="0"/>
              <a:t>Climate Plant</a:t>
            </a:r>
          </a:p>
        </p:txBody>
      </p:sp>
      <p:pic>
        <p:nvPicPr>
          <p:cNvPr id="19468" name="Picture 3" descr="C:\Documents and Settings\Administrator\Desktop\local\graphs\4thfloor_tempmap2.png"/>
          <p:cNvPicPr>
            <a:picLocks noChangeAspect="1" noChangeArrowheads="1"/>
          </p:cNvPicPr>
          <p:nvPr/>
        </p:nvPicPr>
        <p:blipFill>
          <a:blip r:embed="rId9"/>
          <a:srcRect/>
          <a:stretch>
            <a:fillRect/>
          </a:stretch>
        </p:blipFill>
        <p:spPr bwMode="auto">
          <a:xfrm>
            <a:off x="2070771" y="1128713"/>
            <a:ext cx="5279354" cy="1156016"/>
          </a:xfrm>
          <a:prstGeom prst="rect">
            <a:avLst/>
          </a:prstGeom>
          <a:noFill/>
          <a:ln w="9525">
            <a:noFill/>
            <a:miter lim="800000"/>
            <a:headEnd/>
            <a:tailEnd/>
          </a:ln>
        </p:spPr>
      </p:pic>
      <p:sp>
        <p:nvSpPr>
          <p:cNvPr id="19469" name="TextBox 44"/>
          <p:cNvSpPr txBox="1">
            <a:spLocks noChangeArrowheads="1"/>
          </p:cNvSpPr>
          <p:nvPr/>
        </p:nvSpPr>
        <p:spPr bwMode="auto">
          <a:xfrm>
            <a:off x="2490788" y="1314450"/>
            <a:ext cx="4408629" cy="461665"/>
          </a:xfrm>
          <a:prstGeom prst="rect">
            <a:avLst/>
          </a:prstGeom>
          <a:noFill/>
          <a:ln w="9525">
            <a:noFill/>
            <a:miter lim="800000"/>
            <a:headEnd/>
            <a:tailEnd/>
          </a:ln>
        </p:spPr>
        <p:txBody>
          <a:bodyPr wrap="none">
            <a:prstTxWarp prst="textNoShape">
              <a:avLst/>
            </a:prstTxWarp>
            <a:spAutoFit/>
          </a:bodyPr>
          <a:lstStyle/>
          <a:p>
            <a:r>
              <a:rPr lang="en-US" dirty="0" smtClean="0">
                <a:solidFill>
                  <a:srgbClr val="000000"/>
                </a:solidFill>
              </a:rPr>
              <a:t>Operations and Environment</a:t>
            </a:r>
            <a:endParaRPr lang="en-US" dirty="0">
              <a:solidFill>
                <a:srgbClr val="000000"/>
              </a:solidFill>
            </a:endParaRPr>
          </a:p>
        </p:txBody>
      </p:sp>
    </p:spTree>
    <p:extLst>
      <p:ext uri="{BB962C8B-B14F-4D97-AF65-F5344CB8AC3E}">
        <p14:creationId xmlns:p14="http://schemas.microsoft.com/office/powerpoint/2010/main" val="7183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p:bldP spid="19467" grpId="0"/>
      <p:bldP spid="1946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Empirical Mode Decomposition</a:t>
            </a:r>
            <a:endParaRPr lang="en-US" b="1" dirty="0"/>
          </a:p>
        </p:txBody>
      </p:sp>
      <p:pic>
        <p:nvPicPr>
          <p:cNvPr id="5" name="Picture 4"/>
          <p:cNvPicPr>
            <a:picLocks noChangeAspect="1"/>
          </p:cNvPicPr>
          <p:nvPr/>
        </p:nvPicPr>
        <p:blipFill>
          <a:blip r:embed="rId2"/>
          <a:stretch>
            <a:fillRect/>
          </a:stretch>
        </p:blipFill>
        <p:spPr>
          <a:xfrm>
            <a:off x="1503948" y="3022600"/>
            <a:ext cx="1765300" cy="266700"/>
          </a:xfrm>
          <a:prstGeom prst="rect">
            <a:avLst/>
          </a:prstGeom>
        </p:spPr>
      </p:pic>
      <p:pic>
        <p:nvPicPr>
          <p:cNvPr id="6" name="Picture 5"/>
          <p:cNvPicPr>
            <a:picLocks noChangeAspect="1"/>
          </p:cNvPicPr>
          <p:nvPr/>
        </p:nvPicPr>
        <p:blipFill>
          <a:blip r:embed="rId3"/>
          <a:stretch>
            <a:fillRect/>
          </a:stretch>
        </p:blipFill>
        <p:spPr>
          <a:xfrm>
            <a:off x="1503948" y="3622842"/>
            <a:ext cx="2146300" cy="254000"/>
          </a:xfrm>
          <a:prstGeom prst="rect">
            <a:avLst/>
          </a:prstGeom>
        </p:spPr>
      </p:pic>
      <p:sp>
        <p:nvSpPr>
          <p:cNvPr id="7" name="TextBox 6"/>
          <p:cNvSpPr txBox="1"/>
          <p:nvPr/>
        </p:nvSpPr>
        <p:spPr>
          <a:xfrm>
            <a:off x="3792817" y="1996638"/>
            <a:ext cx="5070619" cy="2585323"/>
          </a:xfrm>
          <a:prstGeom prst="rect">
            <a:avLst/>
          </a:prstGeom>
          <a:noFill/>
        </p:spPr>
        <p:txBody>
          <a:bodyPr wrap="none" rtlCol="0">
            <a:spAutoFit/>
          </a:bodyPr>
          <a:lstStyle/>
          <a:p>
            <a:r>
              <a:rPr lang="en-US" dirty="0" smtClean="0"/>
              <a:t>Stoppage criterion: </a:t>
            </a:r>
            <a:r>
              <a:rPr lang="en-US" dirty="0"/>
              <a:t>is based on the number </a:t>
            </a:r>
            <a:endParaRPr lang="en-US" dirty="0" smtClean="0"/>
          </a:p>
          <a:p>
            <a:r>
              <a:rPr lang="en-US" dirty="0" smtClean="0"/>
              <a:t>called </a:t>
            </a:r>
            <a:r>
              <a:rPr lang="en-US" dirty="0"/>
              <a:t>the S-number, which is defined as the </a:t>
            </a:r>
            <a:endParaRPr lang="en-US" dirty="0" smtClean="0"/>
          </a:p>
          <a:p>
            <a:r>
              <a:rPr lang="en-US" dirty="0" smtClean="0"/>
              <a:t>number </a:t>
            </a:r>
            <a:r>
              <a:rPr lang="en-US" dirty="0"/>
              <a:t>of consecutive siftings when the </a:t>
            </a:r>
            <a:endParaRPr lang="en-US" dirty="0" smtClean="0"/>
          </a:p>
          <a:p>
            <a:r>
              <a:rPr lang="en-US" dirty="0" smtClean="0"/>
              <a:t>numbers </a:t>
            </a:r>
            <a:r>
              <a:rPr lang="en-US" dirty="0"/>
              <a:t>of zero-crossings and </a:t>
            </a:r>
            <a:r>
              <a:rPr lang="en-US" dirty="0" err="1"/>
              <a:t>extrema</a:t>
            </a:r>
            <a:r>
              <a:rPr lang="en-US" dirty="0"/>
              <a:t> are </a:t>
            </a:r>
            <a:endParaRPr lang="en-US" dirty="0" smtClean="0"/>
          </a:p>
          <a:p>
            <a:r>
              <a:rPr lang="en-US" dirty="0" smtClean="0"/>
              <a:t>equal </a:t>
            </a:r>
            <a:r>
              <a:rPr lang="en-US" dirty="0"/>
              <a:t>or at most differing by one. Specifically, </a:t>
            </a:r>
            <a:endParaRPr lang="en-US" dirty="0" smtClean="0"/>
          </a:p>
          <a:p>
            <a:r>
              <a:rPr lang="en-US" dirty="0" smtClean="0"/>
              <a:t>an </a:t>
            </a:r>
            <a:r>
              <a:rPr lang="en-US" dirty="0"/>
              <a:t>S-number is pre-selected. The sifting process </a:t>
            </a:r>
            <a:endParaRPr lang="en-US" dirty="0" smtClean="0"/>
          </a:p>
          <a:p>
            <a:r>
              <a:rPr lang="en-US" dirty="0" smtClean="0"/>
              <a:t>will </a:t>
            </a:r>
            <a:r>
              <a:rPr lang="en-US" dirty="0"/>
              <a:t>stop only if for S consecutive times the numbers </a:t>
            </a:r>
            <a:endParaRPr lang="en-US" dirty="0" smtClean="0"/>
          </a:p>
          <a:p>
            <a:r>
              <a:rPr lang="en-US" dirty="0" smtClean="0"/>
              <a:t>of </a:t>
            </a:r>
            <a:r>
              <a:rPr lang="en-US" dirty="0"/>
              <a:t>zero-crossings and </a:t>
            </a:r>
            <a:r>
              <a:rPr lang="en-US" dirty="0" err="1"/>
              <a:t>extrema</a:t>
            </a:r>
            <a:r>
              <a:rPr lang="en-US" dirty="0"/>
              <a:t> stay the same, and </a:t>
            </a:r>
            <a:endParaRPr lang="en-US" dirty="0" smtClean="0"/>
          </a:p>
          <a:p>
            <a:r>
              <a:rPr lang="en-US" dirty="0" smtClean="0"/>
              <a:t>are </a:t>
            </a:r>
            <a:r>
              <a:rPr lang="en-US" dirty="0"/>
              <a:t>equal or at most differ by one.</a:t>
            </a:r>
          </a:p>
        </p:txBody>
      </p:sp>
      <p:pic>
        <p:nvPicPr>
          <p:cNvPr id="8" name="Picture 7"/>
          <p:cNvPicPr>
            <a:picLocks noChangeAspect="1"/>
          </p:cNvPicPr>
          <p:nvPr/>
        </p:nvPicPr>
        <p:blipFill>
          <a:blip r:embed="rId4"/>
          <a:stretch>
            <a:fillRect/>
          </a:stretch>
        </p:blipFill>
        <p:spPr>
          <a:xfrm>
            <a:off x="3478827" y="5535212"/>
            <a:ext cx="1612900" cy="165100"/>
          </a:xfrm>
          <a:prstGeom prst="rect">
            <a:avLst/>
          </a:prstGeom>
        </p:spPr>
      </p:pic>
      <p:sp>
        <p:nvSpPr>
          <p:cNvPr id="9" name="TextBox 8"/>
          <p:cNvSpPr txBox="1"/>
          <p:nvPr/>
        </p:nvSpPr>
        <p:spPr>
          <a:xfrm>
            <a:off x="3478827" y="5881244"/>
            <a:ext cx="2707254" cy="369332"/>
          </a:xfrm>
          <a:prstGeom prst="rect">
            <a:avLst/>
          </a:prstGeom>
          <a:noFill/>
        </p:spPr>
        <p:txBody>
          <a:bodyPr wrap="none" rtlCol="0">
            <a:spAutoFit/>
          </a:bodyPr>
          <a:lstStyle/>
          <a:p>
            <a:r>
              <a:rPr lang="en-US" dirty="0" smtClean="0"/>
              <a:t>Stop when </a:t>
            </a:r>
            <a:r>
              <a:rPr lang="en-US" dirty="0" err="1" smtClean="0"/>
              <a:t>r</a:t>
            </a:r>
            <a:r>
              <a:rPr lang="en-US" baseline="-25000" dirty="0" err="1" smtClean="0"/>
              <a:t>n</a:t>
            </a:r>
            <a:r>
              <a:rPr lang="en-US" dirty="0" smtClean="0"/>
              <a:t> is monotonic</a:t>
            </a:r>
            <a:endParaRPr lang="en-US" dirty="0"/>
          </a:p>
        </p:txBody>
      </p:sp>
    </p:spTree>
    <p:extLst>
      <p:ext uri="{BB962C8B-B14F-4D97-AF65-F5344CB8AC3E}">
        <p14:creationId xmlns:p14="http://schemas.microsoft.com/office/powerpoint/2010/main" val="336093925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Context-related queries</a:t>
            </a:r>
            <a:endParaRPr lang="en-US" dirty="0"/>
          </a:p>
        </p:txBody>
      </p:sp>
      <p:sp>
        <p:nvSpPr>
          <p:cNvPr id="3" name="Content Placeholder 2"/>
          <p:cNvSpPr>
            <a:spLocks noGrp="1"/>
          </p:cNvSpPr>
          <p:nvPr>
            <p:ph idx="1"/>
          </p:nvPr>
        </p:nvSpPr>
        <p:spPr/>
        <p:txBody>
          <a:bodyPr/>
          <a:lstStyle/>
          <a:p>
            <a:r>
              <a:rPr lang="en-US" dirty="0" smtClean="0"/>
              <a:t>/soda/floor4/*?</a:t>
            </a:r>
            <a:r>
              <a:rPr lang="en-US" dirty="0" err="1" smtClean="0"/>
              <a:t>ts_low</a:t>
            </a:r>
            <a:r>
              <a:rPr lang="en-US" dirty="0" smtClean="0"/>
              <a:t>=123&amp;ts_high=456</a:t>
            </a:r>
            <a:endParaRPr lang="en-US" dirty="0"/>
          </a:p>
        </p:txBody>
      </p:sp>
      <p:sp>
        <p:nvSpPr>
          <p:cNvPr id="121" name="Oval 120"/>
          <p:cNvSpPr/>
          <p:nvPr/>
        </p:nvSpPr>
        <p:spPr>
          <a:xfrm>
            <a:off x="1772575" y="5373909"/>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22" name="Oval 121"/>
          <p:cNvSpPr/>
          <p:nvPr/>
        </p:nvSpPr>
        <p:spPr>
          <a:xfrm>
            <a:off x="4943004" y="3934950"/>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grpSp>
        <p:nvGrpSpPr>
          <p:cNvPr id="136" name="Group 135"/>
          <p:cNvGrpSpPr/>
          <p:nvPr/>
        </p:nvGrpSpPr>
        <p:grpSpPr>
          <a:xfrm>
            <a:off x="109717" y="2369903"/>
            <a:ext cx="5816405" cy="3373338"/>
            <a:chOff x="109717" y="2369903"/>
            <a:chExt cx="5816405" cy="3373338"/>
          </a:xfrm>
        </p:grpSpPr>
        <p:sp>
          <p:nvSpPr>
            <p:cNvPr id="5" name="Oval 4"/>
            <p:cNvSpPr/>
            <p:nvPr/>
          </p:nvSpPr>
          <p:spPr>
            <a:xfrm>
              <a:off x="2287056" y="245750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34259" y="2369903"/>
              <a:ext cx="717677" cy="369332"/>
            </a:xfrm>
            <a:prstGeom prst="rect">
              <a:avLst/>
            </a:prstGeom>
            <a:noFill/>
            <a:ln w="12700">
              <a:noFill/>
            </a:ln>
          </p:spPr>
          <p:txBody>
            <a:bodyPr wrap="none" rtlCol="0">
              <a:spAutoFit/>
            </a:bodyPr>
            <a:lstStyle/>
            <a:p>
              <a:r>
                <a:rPr lang="en-US" dirty="0" smtClean="0"/>
                <a:t>/soda</a:t>
              </a:r>
              <a:endParaRPr lang="en-US" dirty="0"/>
            </a:p>
          </p:txBody>
        </p:sp>
        <p:cxnSp>
          <p:nvCxnSpPr>
            <p:cNvPr id="19" name="Straight Connector 18"/>
            <p:cNvCxnSpPr>
              <a:stCxn id="83" idx="0"/>
              <a:endCxn id="5" idx="4"/>
            </p:cNvCxnSpPr>
            <p:nvPr/>
          </p:nvCxnSpPr>
          <p:spPr>
            <a:xfrm flipV="1">
              <a:off x="1092074" y="2695783"/>
              <a:ext cx="1318584" cy="9386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7" idx="0"/>
              <a:endCxn id="5" idx="4"/>
            </p:cNvCxnSpPr>
            <p:nvPr/>
          </p:nvCxnSpPr>
          <p:spPr>
            <a:xfrm flipH="1" flipV="1">
              <a:off x="2410658" y="2695783"/>
              <a:ext cx="1390081" cy="9661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79" idx="3"/>
              <a:endCxn id="98" idx="6"/>
            </p:cNvCxnSpPr>
            <p:nvPr/>
          </p:nvCxnSpPr>
          <p:spPr>
            <a:xfrm flipH="1">
              <a:off x="2203228" y="4687466"/>
              <a:ext cx="651356" cy="38680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968472" y="363440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11005" y="3928623"/>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523419" y="3928623"/>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a:stCxn id="84" idx="0"/>
              <a:endCxn id="83" idx="4"/>
            </p:cNvCxnSpPr>
            <p:nvPr/>
          </p:nvCxnSpPr>
          <p:spPr>
            <a:xfrm flipV="1">
              <a:off x="534606" y="3872683"/>
              <a:ext cx="557467"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0"/>
              <a:endCxn id="83" idx="4"/>
            </p:cNvCxnSpPr>
            <p:nvPr/>
          </p:nvCxnSpPr>
          <p:spPr>
            <a:xfrm flipH="1" flipV="1">
              <a:off x="1092074" y="3872683"/>
              <a:ext cx="554947"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4" idx="4"/>
            </p:cNvCxnSpPr>
            <p:nvPr/>
          </p:nvCxnSpPr>
          <p:spPr>
            <a:xfrm rot="5400000">
              <a:off x="231178" y="4161330"/>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4" idx="4"/>
            </p:cNvCxnSpPr>
            <p:nvPr/>
          </p:nvCxnSpPr>
          <p:spPr>
            <a:xfrm rot="16200000" flipH="1">
              <a:off x="540182" y="4161330"/>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5" idx="4"/>
            </p:cNvCxnSpPr>
            <p:nvPr/>
          </p:nvCxnSpPr>
          <p:spPr>
            <a:xfrm rot="5400000">
              <a:off x="1405393" y="4223130"/>
              <a:ext cx="297853" cy="18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5" idx="4"/>
              <a:endCxn id="98" idx="1"/>
            </p:cNvCxnSpPr>
            <p:nvPr/>
          </p:nvCxnSpPr>
          <p:spPr>
            <a:xfrm>
              <a:off x="1647021" y="4166905"/>
              <a:ext cx="345206" cy="823119"/>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209948" y="3571502"/>
              <a:ext cx="707533" cy="369332"/>
            </a:xfrm>
            <a:prstGeom prst="rect">
              <a:avLst/>
            </a:prstGeom>
            <a:noFill/>
            <a:ln w="12700">
              <a:noFill/>
            </a:ln>
          </p:spPr>
          <p:txBody>
            <a:bodyPr wrap="none" rtlCol="0">
              <a:spAutoFit/>
            </a:bodyPr>
            <a:lstStyle/>
            <a:p>
              <a:r>
                <a:rPr lang="en-US" dirty="0" smtClean="0"/>
                <a:t>/</a:t>
              </a:r>
              <a:r>
                <a:rPr lang="en-US" dirty="0" err="1" smtClean="0"/>
                <a:t>hvac</a:t>
              </a:r>
              <a:endParaRPr lang="en-US" dirty="0"/>
            </a:p>
          </p:txBody>
        </p:sp>
        <p:sp>
          <p:nvSpPr>
            <p:cNvPr id="93" name="TextBox 92"/>
            <p:cNvSpPr txBox="1"/>
            <p:nvPr/>
          </p:nvSpPr>
          <p:spPr>
            <a:xfrm>
              <a:off x="606103" y="3894069"/>
              <a:ext cx="872429" cy="369332"/>
            </a:xfrm>
            <a:prstGeom prst="rect">
              <a:avLst/>
            </a:prstGeom>
            <a:noFill/>
            <a:ln w="12700">
              <a:noFill/>
            </a:ln>
          </p:spPr>
          <p:txBody>
            <a:bodyPr wrap="none" rtlCol="0">
              <a:spAutoFit/>
            </a:bodyPr>
            <a:lstStyle/>
            <a:p>
              <a:r>
                <a:rPr lang="en-US" dirty="0" smtClean="0"/>
                <a:t>/Chiller</a:t>
              </a:r>
              <a:endParaRPr lang="en-US" dirty="0"/>
            </a:p>
          </p:txBody>
        </p:sp>
        <p:sp>
          <p:nvSpPr>
            <p:cNvPr id="94" name="TextBox 93"/>
            <p:cNvSpPr txBox="1"/>
            <p:nvPr/>
          </p:nvSpPr>
          <p:spPr>
            <a:xfrm>
              <a:off x="1714377" y="3892563"/>
              <a:ext cx="728723" cy="369332"/>
            </a:xfrm>
            <a:prstGeom prst="rect">
              <a:avLst/>
            </a:prstGeom>
            <a:noFill/>
            <a:ln w="12700">
              <a:noFill/>
            </a:ln>
          </p:spPr>
          <p:txBody>
            <a:bodyPr wrap="none" rtlCol="0">
              <a:spAutoFit/>
            </a:bodyPr>
            <a:lstStyle/>
            <a:p>
              <a:r>
                <a:rPr lang="en-US" dirty="0" smtClean="0"/>
                <a:t>/Fan1</a:t>
              </a:r>
              <a:endParaRPr lang="en-US" dirty="0"/>
            </a:p>
          </p:txBody>
        </p:sp>
        <p:sp>
          <p:nvSpPr>
            <p:cNvPr id="95" name="Oval 94"/>
            <p:cNvSpPr/>
            <p:nvPr/>
          </p:nvSpPr>
          <p:spPr>
            <a:xfrm>
              <a:off x="109717" y="446019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25956" y="4459738"/>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338017" y="446019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956025" y="4955128"/>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296602" y="4861991"/>
              <a:ext cx="709900" cy="369332"/>
            </a:xfrm>
            <a:prstGeom prst="rect">
              <a:avLst/>
            </a:prstGeom>
            <a:noFill/>
            <a:ln w="12700">
              <a:noFill/>
            </a:ln>
          </p:spPr>
          <p:txBody>
            <a:bodyPr wrap="none" rtlCol="0">
              <a:spAutoFit/>
            </a:bodyPr>
            <a:lstStyle/>
            <a:p>
              <a:r>
                <a:rPr lang="en-US" dirty="0" smtClean="0"/>
                <a:t>/vav1</a:t>
              </a:r>
              <a:endParaRPr lang="en-US" dirty="0"/>
            </a:p>
          </p:txBody>
        </p:sp>
        <p:sp>
          <p:nvSpPr>
            <p:cNvPr id="67" name="Oval 66"/>
            <p:cNvSpPr/>
            <p:nvPr/>
          </p:nvSpPr>
          <p:spPr>
            <a:xfrm>
              <a:off x="3677137" y="3661895"/>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119670" y="3956117"/>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32084" y="4135595"/>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a:stCxn id="68" idx="0"/>
              <a:endCxn id="67" idx="4"/>
            </p:cNvCxnSpPr>
            <p:nvPr/>
          </p:nvCxnSpPr>
          <p:spPr>
            <a:xfrm flipV="1">
              <a:off x="3243271" y="3900177"/>
              <a:ext cx="557468" cy="55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9" idx="0"/>
              <a:endCxn id="67" idx="4"/>
            </p:cNvCxnSpPr>
            <p:nvPr/>
          </p:nvCxnSpPr>
          <p:spPr>
            <a:xfrm flipH="1" flipV="1">
              <a:off x="3800739" y="3900177"/>
              <a:ext cx="554947" cy="235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8" idx="4"/>
            </p:cNvCxnSpPr>
            <p:nvPr/>
          </p:nvCxnSpPr>
          <p:spPr>
            <a:xfrm rot="5400000">
              <a:off x="2939843" y="4188824"/>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8" idx="4"/>
            </p:cNvCxnSpPr>
            <p:nvPr/>
          </p:nvCxnSpPr>
          <p:spPr>
            <a:xfrm rot="16200000" flipH="1">
              <a:off x="3248847" y="4188824"/>
              <a:ext cx="297853" cy="3090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9" idx="4"/>
              <a:endCxn id="81" idx="7"/>
            </p:cNvCxnSpPr>
            <p:nvPr/>
          </p:nvCxnSpPr>
          <p:spPr>
            <a:xfrm flipH="1">
              <a:off x="4251672" y="4373877"/>
              <a:ext cx="104014" cy="3354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9" idx="4"/>
              <a:endCxn id="82" idx="1"/>
            </p:cNvCxnSpPr>
            <p:nvPr/>
          </p:nvCxnSpPr>
          <p:spPr>
            <a:xfrm>
              <a:off x="4355686" y="4373877"/>
              <a:ext cx="303791" cy="3381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08938" y="3611446"/>
              <a:ext cx="838691" cy="369332"/>
            </a:xfrm>
            <a:prstGeom prst="rect">
              <a:avLst/>
            </a:prstGeom>
            <a:noFill/>
            <a:ln w="12700">
              <a:noFill/>
            </a:ln>
          </p:spPr>
          <p:txBody>
            <a:bodyPr wrap="none" rtlCol="0">
              <a:spAutoFit/>
            </a:bodyPr>
            <a:lstStyle/>
            <a:p>
              <a:r>
                <a:rPr lang="en-US" dirty="0" smtClean="0"/>
                <a:t>/floor4</a:t>
              </a:r>
              <a:endParaRPr lang="en-US" dirty="0"/>
            </a:p>
          </p:txBody>
        </p:sp>
        <p:sp>
          <p:nvSpPr>
            <p:cNvPr id="77" name="TextBox 76"/>
            <p:cNvSpPr txBox="1"/>
            <p:nvPr/>
          </p:nvSpPr>
          <p:spPr>
            <a:xfrm>
              <a:off x="3314768" y="3921563"/>
              <a:ext cx="624803" cy="369332"/>
            </a:xfrm>
            <a:prstGeom prst="rect">
              <a:avLst/>
            </a:prstGeom>
            <a:noFill/>
            <a:ln w="12700">
              <a:noFill/>
            </a:ln>
          </p:spPr>
          <p:txBody>
            <a:bodyPr wrap="none" rtlCol="0">
              <a:spAutoFit/>
            </a:bodyPr>
            <a:lstStyle/>
            <a:p>
              <a:r>
                <a:rPr lang="en-US" dirty="0" smtClean="0"/>
                <a:t>/410</a:t>
              </a:r>
              <a:endParaRPr lang="en-US" dirty="0"/>
            </a:p>
          </p:txBody>
        </p:sp>
        <p:sp>
          <p:nvSpPr>
            <p:cNvPr id="78" name="TextBox 77"/>
            <p:cNvSpPr txBox="1"/>
            <p:nvPr/>
          </p:nvSpPr>
          <p:spPr>
            <a:xfrm>
              <a:off x="4423042" y="4088625"/>
              <a:ext cx="624803" cy="369332"/>
            </a:xfrm>
            <a:prstGeom prst="rect">
              <a:avLst/>
            </a:prstGeom>
            <a:noFill/>
            <a:ln w="12700">
              <a:noFill/>
            </a:ln>
          </p:spPr>
          <p:txBody>
            <a:bodyPr wrap="none" rtlCol="0">
              <a:spAutoFit/>
            </a:bodyPr>
            <a:lstStyle/>
            <a:p>
              <a:r>
                <a:rPr lang="en-US" dirty="0" smtClean="0"/>
                <a:t>/420</a:t>
              </a:r>
              <a:endParaRPr lang="en-US" dirty="0"/>
            </a:p>
          </p:txBody>
        </p:sp>
        <p:sp>
          <p:nvSpPr>
            <p:cNvPr id="79" name="Oval 78"/>
            <p:cNvSpPr/>
            <p:nvPr/>
          </p:nvSpPr>
          <p:spPr>
            <a:xfrm>
              <a:off x="2818382" y="4484080"/>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3434621" y="4483622"/>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4040671" y="4674460"/>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623275" y="4677124"/>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053329" y="4003011"/>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5244287" y="3956041"/>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cxnSp>
          <p:nvCxnSpPr>
            <p:cNvPr id="112" name="Straight Connector 111"/>
            <p:cNvCxnSpPr>
              <a:stCxn id="110" idx="0"/>
              <a:endCxn id="67" idx="4"/>
            </p:cNvCxnSpPr>
            <p:nvPr/>
          </p:nvCxnSpPr>
          <p:spPr>
            <a:xfrm flipH="1" flipV="1">
              <a:off x="3800739" y="3900177"/>
              <a:ext cx="1376192" cy="102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853703" y="4593933"/>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cxnSp>
          <p:nvCxnSpPr>
            <p:cNvPr id="126" name="Straight Connector 125"/>
            <p:cNvCxnSpPr>
              <a:stCxn id="98" idx="4"/>
              <a:endCxn id="127" idx="0"/>
            </p:cNvCxnSpPr>
            <p:nvPr/>
          </p:nvCxnSpPr>
          <p:spPr>
            <a:xfrm flipH="1">
              <a:off x="1980065" y="5193410"/>
              <a:ext cx="99562" cy="2591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856463" y="5452576"/>
              <a:ext cx="247203" cy="2382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2058805" y="5373909"/>
              <a:ext cx="681835" cy="369332"/>
            </a:xfrm>
            <a:prstGeom prst="rect">
              <a:avLst/>
            </a:prstGeom>
            <a:noFill/>
            <a:ln w="12700">
              <a:noFill/>
            </a:ln>
          </p:spPr>
          <p:txBody>
            <a:bodyPr wrap="none" rtlCol="0">
              <a:spAutoFit/>
            </a:bodyPr>
            <a:lstStyle/>
            <a:p>
              <a:r>
                <a:rPr lang="en-US" dirty="0" smtClean="0"/>
                <a:t>/</a:t>
              </a:r>
              <a:r>
                <a:rPr lang="en-US" dirty="0" err="1" smtClean="0"/>
                <a:t>pow</a:t>
              </a:r>
              <a:endParaRPr lang="en-US" dirty="0"/>
            </a:p>
          </p:txBody>
        </p:sp>
      </p:grpSp>
      <p:sp>
        <p:nvSpPr>
          <p:cNvPr id="135" name="Oval 134"/>
          <p:cNvSpPr/>
          <p:nvPr/>
        </p:nvSpPr>
        <p:spPr>
          <a:xfrm>
            <a:off x="4510966" y="4551097"/>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37" name="TextBox 136"/>
          <p:cNvSpPr txBox="1"/>
          <p:nvPr/>
        </p:nvSpPr>
        <p:spPr>
          <a:xfrm>
            <a:off x="5936092" y="2277570"/>
            <a:ext cx="3108543" cy="2862323"/>
          </a:xfrm>
          <a:prstGeom prst="rect">
            <a:avLst/>
          </a:prstGeom>
          <a:noFill/>
        </p:spPr>
        <p:txBody>
          <a:bodyPr wrap="none" rtlCol="0">
            <a:spAutoFit/>
          </a:bodyPr>
          <a:lstStyle/>
          <a:p>
            <a:pPr marL="285750" indent="-285750">
              <a:buFont typeface="Arial"/>
              <a:buChar char="•"/>
            </a:pPr>
            <a:r>
              <a:rPr lang="en-US" dirty="0" smtClean="0"/>
              <a:t>/soda/floor4/</a:t>
            </a:r>
            <a:r>
              <a:rPr lang="en-US" dirty="0" err="1" smtClean="0"/>
              <a:t>pow</a:t>
            </a:r>
            <a:endParaRPr lang="en-US" dirty="0" smtClean="0"/>
          </a:p>
          <a:p>
            <a:pPr marL="285750" indent="-285750">
              <a:buFont typeface="Arial"/>
              <a:buChar char="•"/>
            </a:pPr>
            <a:r>
              <a:rPr lang="en-US" dirty="0" smtClean="0"/>
              <a:t>/soda/floor4/420/</a:t>
            </a:r>
            <a:r>
              <a:rPr lang="en-US" dirty="0" err="1" smtClean="0"/>
              <a:t>pow</a:t>
            </a:r>
            <a:endParaRPr lang="en-US" dirty="0" smtClean="0"/>
          </a:p>
          <a:p>
            <a:pPr marL="285750" indent="-285750">
              <a:buFont typeface="Arial"/>
              <a:buChar char="•"/>
            </a:pPr>
            <a:r>
              <a:rPr lang="en-US" dirty="0" smtClean="0">
                <a:solidFill>
                  <a:schemeClr val="accent1"/>
                </a:solidFill>
              </a:rPr>
              <a:t>/soda/floor4/410/vav1/</a:t>
            </a:r>
            <a:r>
              <a:rPr lang="en-US" dirty="0" err="1" smtClean="0">
                <a:solidFill>
                  <a:schemeClr val="accent1"/>
                </a:solidFill>
              </a:rPr>
              <a:t>pow</a:t>
            </a:r>
            <a:endParaRPr lang="en-US" dirty="0" smtClean="0">
              <a:solidFill>
                <a:schemeClr val="accent1"/>
              </a:solidFill>
            </a:endParaRPr>
          </a:p>
          <a:p>
            <a:pPr marL="285750" indent="-285750">
              <a:buFont typeface="Arial"/>
              <a:buChar char="•"/>
            </a:pPr>
            <a:endParaRPr lang="en-US" dirty="0">
              <a:solidFill>
                <a:schemeClr val="accent1"/>
              </a:solidFill>
            </a:endParaRPr>
          </a:p>
          <a:p>
            <a:pPr marL="285750" indent="-285750">
              <a:buFont typeface="Arial"/>
              <a:buChar char="•"/>
            </a:pPr>
            <a:endParaRPr lang="en-US" dirty="0" smtClean="0">
              <a:solidFill>
                <a:schemeClr val="accent1"/>
              </a:solidFill>
            </a:endParaRPr>
          </a:p>
          <a:p>
            <a:pPr marL="285750" indent="-285750">
              <a:buFont typeface="Arial"/>
              <a:buChar char="•"/>
            </a:pPr>
            <a:endParaRPr lang="en-US" dirty="0">
              <a:solidFill>
                <a:schemeClr val="accent1"/>
              </a:solidFill>
            </a:endParaRPr>
          </a:p>
          <a:p>
            <a:pPr marL="285750" indent="-285750">
              <a:buFont typeface="Arial"/>
              <a:buChar char="•"/>
            </a:pPr>
            <a:endParaRPr lang="en-US" dirty="0" smtClean="0">
              <a:solidFill>
                <a:schemeClr val="accent1"/>
              </a:solidFill>
            </a:endParaRPr>
          </a:p>
          <a:p>
            <a:endParaRPr lang="en-US" dirty="0" smtClean="0">
              <a:solidFill>
                <a:schemeClr val="accent1"/>
              </a:solidFill>
            </a:endParaRPr>
          </a:p>
          <a:p>
            <a:endParaRPr lang="en-US" dirty="0"/>
          </a:p>
          <a:p>
            <a:pPr marL="285750" indent="-285750">
              <a:buFont typeface="Arial"/>
              <a:buChar char="•"/>
            </a:pPr>
            <a:r>
              <a:rPr lang="en-US" dirty="0" smtClean="0"/>
              <a:t>/soda/</a:t>
            </a:r>
            <a:r>
              <a:rPr lang="en-US" dirty="0" err="1" smtClean="0"/>
              <a:t>hvac</a:t>
            </a:r>
            <a:r>
              <a:rPr lang="en-US" dirty="0" smtClean="0"/>
              <a:t>/Fan1/vav1/</a:t>
            </a:r>
            <a:r>
              <a:rPr lang="en-US" dirty="0" err="1" smtClean="0"/>
              <a:t>pow</a:t>
            </a:r>
            <a:endParaRPr lang="en-US" dirty="0"/>
          </a:p>
        </p:txBody>
      </p:sp>
      <p:sp>
        <p:nvSpPr>
          <p:cNvPr id="138" name="Down Arrow 137"/>
          <p:cNvSpPr/>
          <p:nvPr/>
        </p:nvSpPr>
        <p:spPr>
          <a:xfrm>
            <a:off x="7219946" y="3322487"/>
            <a:ext cx="676439" cy="12671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p:cNvSpPr txBox="1"/>
          <p:nvPr/>
        </p:nvSpPr>
        <p:spPr>
          <a:xfrm>
            <a:off x="1496556" y="5941497"/>
            <a:ext cx="4932285" cy="369332"/>
          </a:xfrm>
          <a:prstGeom prst="rect">
            <a:avLst/>
          </a:prstGeom>
          <a:noFill/>
        </p:spPr>
        <p:txBody>
          <a:bodyPr wrap="none" rtlCol="0">
            <a:spAutoFit/>
          </a:bodyPr>
          <a:lstStyle/>
          <a:p>
            <a:r>
              <a:rPr lang="en-US" dirty="0">
                <a:solidFill>
                  <a:srgbClr val="000000"/>
                </a:solidFill>
              </a:rPr>
              <a:t>/soda/floor4/410/vav1</a:t>
            </a:r>
            <a:r>
              <a:rPr lang="en-US" dirty="0" smtClean="0">
                <a:solidFill>
                  <a:srgbClr val="000000"/>
                </a:solidFill>
              </a:rPr>
              <a:t>/ </a:t>
            </a:r>
            <a:r>
              <a:rPr lang="en-US" dirty="0" smtClean="0">
                <a:solidFill>
                  <a:srgbClr val="000000"/>
                </a:solidFill>
                <a:sym typeface="Wingdings"/>
              </a:rPr>
              <a:t>  /soda/</a:t>
            </a:r>
            <a:r>
              <a:rPr lang="en-US" dirty="0" err="1" smtClean="0">
                <a:solidFill>
                  <a:srgbClr val="000000"/>
                </a:solidFill>
                <a:sym typeface="Wingdings"/>
              </a:rPr>
              <a:t>hvac</a:t>
            </a:r>
            <a:r>
              <a:rPr lang="en-US" dirty="0" smtClean="0">
                <a:solidFill>
                  <a:srgbClr val="000000"/>
                </a:solidFill>
                <a:sym typeface="Wingdings"/>
              </a:rPr>
              <a:t>/Fan1/vav1</a:t>
            </a:r>
            <a:endParaRPr lang="en-US" dirty="0">
              <a:solidFill>
                <a:srgbClr val="000000"/>
              </a:solidFill>
            </a:endParaRPr>
          </a:p>
        </p:txBody>
      </p:sp>
    </p:spTree>
    <p:extLst>
      <p:ext uri="{BB962C8B-B14F-4D97-AF65-F5344CB8AC3E}">
        <p14:creationId xmlns:p14="http://schemas.microsoft.com/office/powerpoint/2010/main" val="1486513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35" grpId="0" animBg="1"/>
      <p:bldP spid="138" grpId="0" animBg="1"/>
      <p:bldP spid="13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normAutofit fontScale="90000"/>
          </a:bodyPr>
          <a:lstStyle/>
          <a:p>
            <a:r>
              <a:rPr lang="en-US" dirty="0" smtClean="0"/>
              <a:t>Acquisition and Interpretation Loop</a:t>
            </a:r>
            <a:endParaRPr lang="en-US" dirty="0"/>
          </a:p>
        </p:txBody>
      </p:sp>
      <p:sp>
        <p:nvSpPr>
          <p:cNvPr id="38" name="Content Placeholder 37"/>
          <p:cNvSpPr>
            <a:spLocks noGrp="1"/>
          </p:cNvSpPr>
          <p:nvPr>
            <p:ph sz="half" idx="2"/>
          </p:nvPr>
        </p:nvSpPr>
        <p:spPr>
          <a:xfrm>
            <a:off x="5348111" y="1556184"/>
            <a:ext cx="3116837" cy="3502121"/>
          </a:xfrm>
        </p:spPr>
        <p:txBody>
          <a:bodyPr>
            <a:normAutofit lnSpcReduction="10000"/>
          </a:bodyPr>
          <a:lstStyle/>
          <a:p>
            <a:r>
              <a:rPr lang="en-US" dirty="0" smtClean="0"/>
              <a:t>UI developed from building schematics</a:t>
            </a:r>
          </a:p>
          <a:p>
            <a:r>
              <a:rPr lang="en-US" dirty="0" smtClean="0"/>
              <a:t>Trend data exported</a:t>
            </a:r>
          </a:p>
          <a:p>
            <a:r>
              <a:rPr lang="en-US" dirty="0" smtClean="0"/>
              <a:t>Data accessible via files/protocol --naming convention</a:t>
            </a:r>
          </a:p>
          <a:p>
            <a:r>
              <a:rPr lang="en-US" dirty="0" smtClean="0"/>
              <a:t>Names interpreted in combination with UI</a:t>
            </a:r>
          </a:p>
          <a:p>
            <a:endParaRPr lang="en-US" dirty="0"/>
          </a:p>
        </p:txBody>
      </p:sp>
      <p:pic>
        <p:nvPicPr>
          <p:cNvPr id="3" name="Picture 2" descr="Broad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4422" y="1556184"/>
            <a:ext cx="5243689" cy="2352506"/>
          </a:xfrm>
          <a:prstGeom prst="rect">
            <a:avLst/>
          </a:prstGeom>
        </p:spPr>
      </p:pic>
      <p:sp>
        <p:nvSpPr>
          <p:cNvPr id="5" name="Rectangle 4"/>
          <p:cNvSpPr>
            <a:spLocks noChangeArrowheads="1"/>
          </p:cNvSpPr>
          <p:nvPr/>
        </p:nvSpPr>
        <p:spPr bwMode="auto">
          <a:xfrm>
            <a:off x="2053772" y="491807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latin typeface="Corbel" charset="0"/>
              </a:rPr>
              <a:t>File name: </a:t>
            </a:r>
            <a:r>
              <a:rPr lang="en-US" b="1" dirty="0" smtClean="0">
                <a:latin typeface="Corbel" charset="0"/>
              </a:rPr>
              <a:t>SODA4R520__ART</a:t>
            </a:r>
            <a:endParaRPr lang="en-US" b="1" dirty="0">
              <a:latin typeface="Corbel" charset="0"/>
            </a:endParaRPr>
          </a:p>
        </p:txBody>
      </p:sp>
      <p:sp>
        <p:nvSpPr>
          <p:cNvPr id="7" name="Rectangle 6"/>
          <p:cNvSpPr>
            <a:spLocks noChangeArrowheads="1"/>
          </p:cNvSpPr>
          <p:nvPr/>
        </p:nvSpPr>
        <p:spPr bwMode="auto">
          <a:xfrm>
            <a:off x="0" y="4074243"/>
            <a:ext cx="645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latin typeface="Corbel" charset="0"/>
              </a:rPr>
              <a:t>Data</a:t>
            </a:r>
            <a:endParaRPr lang="en-US" sz="2000" dirty="0">
              <a:latin typeface="Corbel" charset="0"/>
            </a:endParaRPr>
          </a:p>
        </p:txBody>
      </p:sp>
      <p:pic>
        <p:nvPicPr>
          <p:cNvPr id="25" name="Picture 24"/>
          <p:cNvPicPr>
            <a:picLocks noChangeAspect="1"/>
          </p:cNvPicPr>
          <p:nvPr/>
        </p:nvPicPr>
        <p:blipFill>
          <a:blip r:embed="rId4"/>
          <a:stretch>
            <a:fillRect/>
          </a:stretch>
        </p:blipFill>
        <p:spPr>
          <a:xfrm>
            <a:off x="225767" y="4572801"/>
            <a:ext cx="965200" cy="965200"/>
          </a:xfrm>
          <a:prstGeom prst="rect">
            <a:avLst/>
          </a:prstGeom>
        </p:spPr>
      </p:pic>
      <p:sp>
        <p:nvSpPr>
          <p:cNvPr id="28" name="Right Arrow 27"/>
          <p:cNvSpPr/>
          <p:nvPr/>
        </p:nvSpPr>
        <p:spPr>
          <a:xfrm>
            <a:off x="1241042" y="4980838"/>
            <a:ext cx="725146"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16200000">
            <a:off x="2882299" y="4261203"/>
            <a:ext cx="627481"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053772" y="5287403"/>
            <a:ext cx="3980577" cy="369332"/>
          </a:xfrm>
          <a:prstGeom prst="rect">
            <a:avLst/>
          </a:prstGeom>
          <a:noFill/>
        </p:spPr>
        <p:txBody>
          <a:bodyPr wrap="none" rtlCol="0">
            <a:spAutoFit/>
          </a:bodyPr>
          <a:lstStyle/>
          <a:p>
            <a:r>
              <a:rPr lang="en-US" dirty="0" err="1" smtClean="0"/>
              <a:t>Bacnet</a:t>
            </a:r>
            <a:r>
              <a:rPr lang="en-US" dirty="0" smtClean="0"/>
              <a:t> Point Name: </a:t>
            </a:r>
            <a:r>
              <a:rPr lang="en-US" b="1" dirty="0" smtClean="0"/>
              <a:t>SDH.S1-01:CTL STPT</a:t>
            </a:r>
            <a:endParaRPr lang="en-US" b="1" dirty="0"/>
          </a:p>
        </p:txBody>
      </p:sp>
      <p:sp>
        <p:nvSpPr>
          <p:cNvPr id="33" name="Right Arrow 32"/>
          <p:cNvSpPr/>
          <p:nvPr/>
        </p:nvSpPr>
        <p:spPr>
          <a:xfrm rot="5400000">
            <a:off x="532910" y="4164331"/>
            <a:ext cx="499432" cy="2737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90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8" grpId="0" animBg="1"/>
      <p:bldP spid="29" grpId="0" animBg="1"/>
      <p:bldP spid="31" grpId="0"/>
      <p:bldP spid="3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latin typeface="Calibri" charset="0"/>
                <a:ea typeface="ＭＳ Ｐゴシック" charset="0"/>
                <a:cs typeface="ＭＳ Ｐゴシック" charset="0"/>
              </a:rPr>
              <a:t>Shortcomings</a:t>
            </a:r>
            <a:endParaRPr lang="en-US" dirty="0">
              <a:latin typeface="Calibri" charset="0"/>
              <a:ea typeface="ＭＳ Ｐゴシック" charset="0"/>
              <a:cs typeface="ＭＳ Ｐゴシック" charset="0"/>
            </a:endParaRPr>
          </a:p>
        </p:txBody>
      </p:sp>
      <p:sp>
        <p:nvSpPr>
          <p:cNvPr id="3" name="Content Placeholder 2"/>
          <p:cNvSpPr>
            <a:spLocks noGrp="1"/>
          </p:cNvSpPr>
          <p:nvPr>
            <p:ph idx="1"/>
          </p:nvPr>
        </p:nvSpPr>
        <p:spPr/>
        <p:txBody>
          <a:bodyPr>
            <a:normAutofit fontScale="85000" lnSpcReduction="10000"/>
          </a:bodyPr>
          <a:lstStyle/>
          <a:p>
            <a:r>
              <a:rPr lang="en-US" dirty="0" smtClean="0">
                <a:latin typeface="Calibri" charset="0"/>
                <a:ea typeface="ＭＳ Ｐゴシック" charset="0"/>
                <a:cs typeface="ＭＳ Ｐゴシック" charset="0"/>
              </a:rPr>
              <a:t>No framework to access metadata</a:t>
            </a:r>
          </a:p>
          <a:p>
            <a:pPr lvl="1"/>
            <a:r>
              <a:rPr lang="en-US" dirty="0">
                <a:latin typeface="Calibri" charset="0"/>
                <a:ea typeface="ＭＳ Ｐゴシック" charset="0"/>
              </a:rPr>
              <a:t>E</a:t>
            </a:r>
            <a:r>
              <a:rPr lang="en-US" dirty="0" smtClean="0">
                <a:latin typeface="Calibri" charset="0"/>
                <a:ea typeface="ＭＳ Ｐゴシック" charset="0"/>
              </a:rPr>
              <a:t>mbedded </a:t>
            </a:r>
            <a:r>
              <a:rPr lang="en-US" dirty="0">
                <a:latin typeface="Calibri" charset="0"/>
                <a:ea typeface="ＭＳ Ｐゴシック" charset="0"/>
              </a:rPr>
              <a:t>in </a:t>
            </a:r>
            <a:r>
              <a:rPr lang="en-US" dirty="0" smtClean="0">
                <a:latin typeface="Calibri" charset="0"/>
                <a:ea typeface="ＭＳ Ｐゴシック" charset="0"/>
              </a:rPr>
              <a:t>UI, file/point names</a:t>
            </a:r>
            <a:endParaRPr lang="en-US" dirty="0">
              <a:latin typeface="Calibri" charset="0"/>
              <a:ea typeface="ＭＳ Ｐゴシック" charset="0"/>
            </a:endParaRPr>
          </a:p>
          <a:p>
            <a:pPr lvl="1"/>
            <a:r>
              <a:rPr lang="en-US" dirty="0" smtClean="0">
                <a:latin typeface="Calibri" charset="0"/>
                <a:ea typeface="ＭＳ Ｐゴシック" charset="0"/>
              </a:rPr>
              <a:t>Ad-hoc acquisition of contextual information acquisition </a:t>
            </a:r>
          </a:p>
          <a:p>
            <a:pPr lvl="1"/>
            <a:r>
              <a:rPr lang="en-US" dirty="0" smtClean="0">
                <a:latin typeface="Calibri" charset="0"/>
                <a:ea typeface="ＭＳ Ｐゴシック" charset="0"/>
              </a:rPr>
              <a:t>Missing type descriptions, location information</a:t>
            </a:r>
          </a:p>
          <a:p>
            <a:r>
              <a:rPr lang="en-US" dirty="0" smtClean="0">
                <a:latin typeface="Calibri" charset="0"/>
                <a:ea typeface="ＭＳ Ｐゴシック" charset="0"/>
              </a:rPr>
              <a:t>No way of dealing with changes in the environment</a:t>
            </a:r>
          </a:p>
          <a:p>
            <a:pPr lvl="1"/>
            <a:r>
              <a:rPr lang="en-US" dirty="0" smtClean="0">
                <a:latin typeface="Calibri" charset="0"/>
                <a:ea typeface="ＭＳ Ｐゴシック" charset="0"/>
              </a:rPr>
              <a:t>The building changes, sensors are replaced/updated, no way to deal with mobility</a:t>
            </a:r>
          </a:p>
          <a:p>
            <a:r>
              <a:rPr lang="en-US" dirty="0">
                <a:latin typeface="Calibri" charset="0"/>
                <a:ea typeface="ＭＳ Ｐゴシック" charset="0"/>
                <a:cs typeface="ＭＳ Ｐゴシック" charset="0"/>
              </a:rPr>
              <a:t>No solution scales</a:t>
            </a:r>
          </a:p>
          <a:p>
            <a:pPr lvl="1"/>
            <a:r>
              <a:rPr lang="en-US" dirty="0">
                <a:latin typeface="Calibri" charset="0"/>
                <a:ea typeface="ＭＳ Ｐゴシック" charset="0"/>
                <a:cs typeface="ＭＳ Ｐゴシック" charset="0"/>
              </a:rPr>
              <a:t>Every building has it’s own naming conventions, layout, </a:t>
            </a:r>
            <a:r>
              <a:rPr lang="en-US" dirty="0" smtClean="0">
                <a:latin typeface="Calibri" charset="0"/>
                <a:ea typeface="ＭＳ Ｐゴシック" charset="0"/>
                <a:cs typeface="ＭＳ Ｐゴシック" charset="0"/>
              </a:rPr>
              <a:t>formats</a:t>
            </a:r>
            <a:endParaRPr lang="en-US" dirty="0" smtClean="0">
              <a:latin typeface="Calibri" charset="0"/>
              <a:ea typeface="ＭＳ Ｐゴシック" charset="0"/>
            </a:endParaRPr>
          </a:p>
          <a:p>
            <a:endParaRPr lang="en-US" dirty="0" smtClean="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835178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a:t>
            </a:r>
            <a:r>
              <a:rPr lang="en-US" dirty="0" err="1" smtClean="0"/>
              <a:t>filesystem</a:t>
            </a:r>
            <a:r>
              <a:rPr lang="en-US" dirty="0" smtClean="0"/>
              <a:t> mount </a:t>
            </a:r>
            <a:br>
              <a:rPr lang="en-US" dirty="0" smtClean="0"/>
            </a:br>
            <a:r>
              <a:rPr lang="en-US" dirty="0" smtClean="0"/>
              <a:t>of sensor deployment</a:t>
            </a:r>
            <a:endParaRPr lang="en-US" dirty="0"/>
          </a:p>
        </p:txBody>
      </p:sp>
      <p:sp>
        <p:nvSpPr>
          <p:cNvPr id="3" name="Content Placeholder 2"/>
          <p:cNvSpPr>
            <a:spLocks noGrp="1"/>
          </p:cNvSpPr>
          <p:nvPr>
            <p:ph idx="1"/>
          </p:nvPr>
        </p:nvSpPr>
        <p:spPr>
          <a:xfrm>
            <a:off x="457200" y="1498890"/>
            <a:ext cx="8229600" cy="5359109"/>
          </a:xfrm>
        </p:spPr>
        <p:txBody>
          <a:bodyPr>
            <a:normAutofit fontScale="85000" lnSpcReduction="10000"/>
          </a:bodyPr>
          <a:lstStyle/>
          <a:p>
            <a:r>
              <a:rPr lang="en-US" dirty="0" smtClean="0"/>
              <a:t>FUSE driver</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Integrating all data in single namespace</a:t>
            </a:r>
          </a:p>
          <a:p>
            <a:pPr lvl="1"/>
            <a:r>
              <a:rPr lang="en-US" dirty="0" smtClean="0"/>
              <a:t>IEEE1888/FIAP data source,</a:t>
            </a:r>
            <a:r>
              <a:rPr lang="en-US" dirty="0"/>
              <a:t> </a:t>
            </a:r>
            <a:r>
              <a:rPr lang="en-US" dirty="0" smtClean="0"/>
              <a:t> </a:t>
            </a:r>
            <a:r>
              <a:rPr lang="en-US" dirty="0" err="1" smtClean="0"/>
              <a:t>sMAP</a:t>
            </a:r>
            <a:r>
              <a:rPr lang="en-US" dirty="0" smtClean="0"/>
              <a:t> </a:t>
            </a:r>
            <a:r>
              <a:rPr lang="en-US" dirty="0"/>
              <a:t>data sources</a:t>
            </a:r>
            <a:r>
              <a:rPr lang="en-US" dirty="0" smtClean="0"/>
              <a:t>, personal energy meters, motion sensors, weather, etc.</a:t>
            </a:r>
            <a:endParaRPr lang="en-US" dirty="0"/>
          </a:p>
        </p:txBody>
      </p:sp>
      <p:pic>
        <p:nvPicPr>
          <p:cNvPr id="4" name="Picture 3" descr="Screen shot 2012-03-02 at 3.37.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5875"/>
            <a:ext cx="9144000" cy="828870"/>
          </a:xfrm>
          <a:prstGeom prst="rect">
            <a:avLst/>
          </a:prstGeom>
        </p:spPr>
      </p:pic>
      <p:pic>
        <p:nvPicPr>
          <p:cNvPr id="5" name="Picture 4" descr="Screen shot 2012-03-02 at 3.40.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59" y="3213399"/>
            <a:ext cx="7881262" cy="2082691"/>
          </a:xfrm>
          <a:prstGeom prst="rect">
            <a:avLst/>
          </a:prstGeom>
        </p:spPr>
      </p:pic>
      <p:sp>
        <p:nvSpPr>
          <p:cNvPr id="6" name="Rounded Rectangle 5"/>
          <p:cNvSpPr/>
          <p:nvPr/>
        </p:nvSpPr>
        <p:spPr>
          <a:xfrm>
            <a:off x="0" y="2304433"/>
            <a:ext cx="756232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1935101"/>
            <a:ext cx="2676709" cy="369332"/>
          </a:xfrm>
          <a:prstGeom prst="rect">
            <a:avLst/>
          </a:prstGeom>
          <a:noFill/>
        </p:spPr>
        <p:txBody>
          <a:bodyPr wrap="none" rtlCol="0">
            <a:spAutoFit/>
          </a:bodyPr>
          <a:lstStyle/>
          <a:p>
            <a:r>
              <a:rPr lang="en-US" b="1" dirty="0" smtClean="0">
                <a:solidFill>
                  <a:srgbClr val="FF0000"/>
                </a:solidFill>
              </a:rPr>
              <a:t>1. Write query to local file</a:t>
            </a:r>
          </a:p>
        </p:txBody>
      </p:sp>
      <p:sp>
        <p:nvSpPr>
          <p:cNvPr id="8" name="TextBox 7"/>
          <p:cNvSpPr txBox="1"/>
          <p:nvPr/>
        </p:nvSpPr>
        <p:spPr>
          <a:xfrm>
            <a:off x="2686946" y="1930152"/>
            <a:ext cx="3724697" cy="369332"/>
          </a:xfrm>
          <a:prstGeom prst="rect">
            <a:avLst/>
          </a:prstGeom>
          <a:noFill/>
        </p:spPr>
        <p:txBody>
          <a:bodyPr wrap="none" rtlCol="0">
            <a:spAutoFit/>
          </a:bodyPr>
          <a:lstStyle/>
          <a:p>
            <a:r>
              <a:rPr lang="en-US" b="1" dirty="0">
                <a:solidFill>
                  <a:srgbClr val="FF0000"/>
                </a:solidFill>
              </a:rPr>
              <a:t>2</a:t>
            </a:r>
            <a:r>
              <a:rPr lang="en-US" b="1" dirty="0" smtClean="0">
                <a:solidFill>
                  <a:srgbClr val="FF0000"/>
                </a:solidFill>
              </a:rPr>
              <a:t>. Read and copy the file with results</a:t>
            </a:r>
          </a:p>
        </p:txBody>
      </p:sp>
      <p:sp>
        <p:nvSpPr>
          <p:cNvPr id="9" name="TextBox 8"/>
          <p:cNvSpPr txBox="1"/>
          <p:nvPr/>
        </p:nvSpPr>
        <p:spPr>
          <a:xfrm>
            <a:off x="6390489" y="1902835"/>
            <a:ext cx="2435507" cy="369332"/>
          </a:xfrm>
          <a:prstGeom prst="rect">
            <a:avLst/>
          </a:prstGeom>
          <a:noFill/>
        </p:spPr>
        <p:txBody>
          <a:bodyPr wrap="none" rtlCol="0">
            <a:spAutoFit/>
          </a:bodyPr>
          <a:lstStyle/>
          <a:p>
            <a:r>
              <a:rPr lang="en-US" b="1" dirty="0" smtClean="0">
                <a:solidFill>
                  <a:srgbClr val="FF0000"/>
                </a:solidFill>
              </a:rPr>
              <a:t>3. Import it to local app</a:t>
            </a:r>
          </a:p>
        </p:txBody>
      </p:sp>
      <p:sp>
        <p:nvSpPr>
          <p:cNvPr id="10" name="Rounded Rectangle 9"/>
          <p:cNvSpPr/>
          <p:nvPr/>
        </p:nvSpPr>
        <p:spPr>
          <a:xfrm>
            <a:off x="0" y="2589527"/>
            <a:ext cx="914400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0" y="2836640"/>
            <a:ext cx="9144000" cy="247113"/>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818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p:bldP spid="8" grpId="1"/>
      <p:bldP spid="9" grpId="0"/>
      <p:bldP spid="10" grpId="0" animBg="1"/>
      <p:bldP spid="10" grpId="1"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Pipes through pub/sub</a:t>
            </a:r>
            <a:endParaRPr lang="en-US" b="1" dirty="0"/>
          </a:p>
        </p:txBody>
      </p:sp>
      <p:sp>
        <p:nvSpPr>
          <p:cNvPr id="3" name="Content Placeholder 2"/>
          <p:cNvSpPr>
            <a:spLocks noGrp="1"/>
          </p:cNvSpPr>
          <p:nvPr>
            <p:ph idx="1"/>
          </p:nvPr>
        </p:nvSpPr>
        <p:spPr/>
        <p:txBody>
          <a:bodyPr>
            <a:normAutofit/>
          </a:bodyPr>
          <a:lstStyle/>
          <a:p>
            <a:r>
              <a:rPr lang="en-US" dirty="0" smtClean="0"/>
              <a:t>Regular expression topic matching</a:t>
            </a:r>
            <a:endParaRPr lang="en-US" sz="1900" dirty="0" smtClean="0">
              <a:latin typeface="Courier New"/>
              <a:cs typeface="Courier New"/>
            </a:endParaRPr>
          </a:p>
          <a:p>
            <a:pPr lvl="1"/>
            <a:r>
              <a:rPr lang="en-US" sz="1900" dirty="0" smtClean="0">
                <a:cs typeface="Courier New"/>
              </a:rPr>
              <a:t>Thermostats in all the zones</a:t>
            </a:r>
          </a:p>
          <a:p>
            <a:pPr lvl="1"/>
            <a:endParaRPr lang="en-US" sz="1900" dirty="0" smtClean="0">
              <a:cs typeface="Courier New"/>
            </a:endParaRPr>
          </a:p>
          <a:p>
            <a:r>
              <a:rPr lang="en-US" dirty="0" smtClean="0"/>
              <a:t>Content-based filtering</a:t>
            </a:r>
          </a:p>
          <a:p>
            <a:pPr lvl="1"/>
            <a:r>
              <a:rPr lang="en-US" sz="1900" dirty="0" smtClean="0">
                <a:cs typeface="Courier New"/>
              </a:rPr>
              <a:t>Plug-load data in 410 that belongs to Jorge</a:t>
            </a:r>
          </a:p>
          <a:p>
            <a:pPr lvl="1"/>
            <a:endParaRPr lang="en-US" sz="1900" dirty="0" smtClean="0">
              <a:cs typeface="Courier New"/>
            </a:endParaRPr>
          </a:p>
          <a:p>
            <a:pPr marL="0" indent="0">
              <a:buNone/>
            </a:pPr>
            <a:endParaRPr lang="en-US" dirty="0" smtClean="0"/>
          </a:p>
          <a:p>
            <a:r>
              <a:rPr lang="en-US" dirty="0" smtClean="0"/>
              <a:t>Path existence topic matching</a:t>
            </a:r>
          </a:p>
          <a:p>
            <a:pPr lvl="1"/>
            <a:r>
              <a:rPr lang="en-US" sz="1900" dirty="0" smtClean="0">
                <a:latin typeface="Calibri (Body)"/>
                <a:cs typeface="Calibri (Body)"/>
              </a:rPr>
              <a:t>All the vents that feed 410 from chiller 1</a:t>
            </a:r>
            <a:endParaRPr lang="en-US" sz="1900" dirty="0">
              <a:latin typeface="Calibri (Body)"/>
              <a:cs typeface="Calibri (Body)"/>
            </a:endParaRPr>
          </a:p>
        </p:txBody>
      </p:sp>
      <p:sp>
        <p:nvSpPr>
          <p:cNvPr id="4" name="TextBox 3"/>
          <p:cNvSpPr txBox="1"/>
          <p:nvPr/>
        </p:nvSpPr>
        <p:spPr>
          <a:xfrm>
            <a:off x="838200" y="5748804"/>
            <a:ext cx="7203114" cy="969496"/>
          </a:xfrm>
          <a:prstGeom prst="rect">
            <a:avLst/>
          </a:prstGeom>
          <a:solidFill>
            <a:schemeClr val="bg1">
              <a:lumMod val="85000"/>
            </a:schemeClr>
          </a:solidFill>
          <a:ln>
            <a:solidFill>
              <a:schemeClr val="tx1"/>
            </a:solidFill>
            <a:prstDash val="dash"/>
          </a:ln>
        </p:spPr>
        <p:txBody>
          <a:bodyPr wrap="none" rtlCol="0">
            <a:spAutoFit/>
          </a:bodyPr>
          <a:lstStyle/>
          <a:p>
            <a:pPr marL="0" lvl="1"/>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/zone*/vent*”)</a:t>
            </a:r>
            <a:r>
              <a:rPr lang="en-US" sz="1900" dirty="0" smtClean="0">
                <a:latin typeface="Courier New"/>
                <a:cs typeface="Courier New"/>
              </a:rPr>
              <a:t>.</a:t>
            </a:r>
          </a:p>
          <a:p>
            <a:pPr marL="0" lvl="1"/>
            <a:r>
              <a:rPr lang="en-US" sz="1900" dirty="0" smtClean="0">
                <a:latin typeface="Courier New"/>
                <a:cs typeface="Courier New"/>
              </a:rPr>
              <a:t>includes</a:t>
            </a:r>
            <a:r>
              <a:rPr lang="en-US" sz="1900" dirty="0">
                <a:latin typeface="Courier New"/>
                <a:cs typeface="Courier New"/>
              </a:rPr>
              <a:t>(“name”, “410”)</a:t>
            </a:r>
            <a:r>
              <a:rPr lang="en-US" sz="1900" dirty="0" smtClean="0">
                <a:latin typeface="Courier New"/>
                <a:cs typeface="Courier New"/>
              </a:rPr>
              <a:t>.includes</a:t>
            </a:r>
            <a:r>
              <a:rPr lang="en-US" sz="1900" dirty="0">
                <a:latin typeface="Courier New"/>
                <a:cs typeface="Courier New"/>
              </a:rPr>
              <a:t>(“</a:t>
            </a:r>
            <a:r>
              <a:rPr lang="en-US" sz="1900" dirty="0" err="1">
                <a:latin typeface="Courier New"/>
                <a:cs typeface="Courier New"/>
              </a:rPr>
              <a:t>type”,”vent</a:t>
            </a:r>
            <a:r>
              <a:rPr lang="en-US" sz="1900" dirty="0">
                <a:latin typeface="Courier New"/>
                <a:cs typeface="Courier New"/>
              </a:rPr>
              <a:t>”)</a:t>
            </a:r>
            <a:r>
              <a:rPr lang="en-US" sz="1900" dirty="0" smtClean="0">
                <a:latin typeface="Courier New"/>
                <a:cs typeface="Courier New"/>
              </a:rPr>
              <a:t>.</a:t>
            </a:r>
          </a:p>
          <a:p>
            <a:pPr marL="0" lvl="1"/>
            <a:r>
              <a:rPr lang="en-US" sz="1900" dirty="0" smtClean="0">
                <a:latin typeface="Courier New"/>
                <a:cs typeface="Courier New"/>
              </a:rPr>
              <a:t>ancestor</a:t>
            </a:r>
            <a:r>
              <a:rPr lang="en-US" sz="1900" dirty="0">
                <a:latin typeface="Courier New"/>
                <a:cs typeface="Courier New"/>
              </a:rPr>
              <a:t>(</a:t>
            </a:r>
            <a:r>
              <a:rPr lang="en-US" sz="1900" dirty="0" err="1">
                <a:latin typeface="Courier New"/>
                <a:cs typeface="Courier New"/>
              </a:rPr>
              <a:t>graph.getNode</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err="1">
                <a:latin typeface="Courier New"/>
                <a:cs typeface="Courier New"/>
              </a:rPr>
              <a:t>hvac</a:t>
            </a:r>
            <a:r>
              <a:rPr lang="en-US" sz="1900" dirty="0">
                <a:latin typeface="Courier New"/>
                <a:cs typeface="Courier New"/>
              </a:rPr>
              <a:t>/chiller1”))</a:t>
            </a:r>
            <a:r>
              <a:rPr lang="en-US" sz="1900" dirty="0" smtClean="0">
                <a:latin typeface="Courier New"/>
                <a:cs typeface="Courier New"/>
              </a:rPr>
              <a:t>;</a:t>
            </a:r>
            <a:endParaRPr lang="en-US" sz="1900" dirty="0">
              <a:latin typeface="Courier New"/>
              <a:cs typeface="Courier New"/>
            </a:endParaRPr>
          </a:p>
        </p:txBody>
      </p:sp>
      <p:sp>
        <p:nvSpPr>
          <p:cNvPr id="7" name="TextBox 6"/>
          <p:cNvSpPr txBox="1"/>
          <p:nvPr/>
        </p:nvSpPr>
        <p:spPr>
          <a:xfrm>
            <a:off x="838200" y="3881904"/>
            <a:ext cx="5156066" cy="969496"/>
          </a:xfrm>
          <a:prstGeom prst="rect">
            <a:avLst/>
          </a:prstGeom>
          <a:solidFill>
            <a:schemeClr val="bg1">
              <a:lumMod val="85000"/>
            </a:schemeClr>
          </a:solidFill>
          <a:ln>
            <a:solidFill>
              <a:schemeClr val="tx1"/>
            </a:solidFill>
            <a:prstDash val="dash"/>
          </a:ln>
        </p:spPr>
        <p:txBody>
          <a:bodyPr wrap="none" rtlCol="0">
            <a:spAutoFit/>
          </a:bodyPr>
          <a:lstStyle/>
          <a:p>
            <a:r>
              <a:rPr lang="en-US" sz="1900" dirty="0" err="1">
                <a:latin typeface="Courier New"/>
                <a:cs typeface="Courier New"/>
              </a:rPr>
              <a:t>sub.topic</a:t>
            </a:r>
            <a:r>
              <a:rPr lang="en-US" sz="1900" dirty="0">
                <a:latin typeface="Courier New"/>
                <a:cs typeface="Courier New"/>
              </a:rPr>
              <a:t>(“/</a:t>
            </a:r>
            <a:r>
              <a:rPr lang="en-US" sz="1900" dirty="0" err="1">
                <a:latin typeface="Courier New"/>
                <a:cs typeface="Courier New"/>
              </a:rPr>
              <a:t>cs</a:t>
            </a:r>
            <a:r>
              <a:rPr lang="en-US" sz="1900" dirty="0">
                <a:latin typeface="Courier New"/>
                <a:cs typeface="Courier New"/>
              </a:rPr>
              <a:t>/</a:t>
            </a:r>
            <a:r>
              <a:rPr lang="en-US" sz="1900" dirty="0" smtClean="0">
                <a:latin typeface="Courier New"/>
                <a:cs typeface="Courier New"/>
              </a:rPr>
              <a:t>zone*/room/410/*”</a:t>
            </a:r>
            <a:r>
              <a:rPr lang="en-US" sz="1900" dirty="0">
                <a:latin typeface="Courier New"/>
                <a:cs typeface="Courier New"/>
              </a:rPr>
              <a:t>)</a:t>
            </a:r>
            <a:r>
              <a:rPr lang="en-US" sz="1900" dirty="0" smtClean="0">
                <a:latin typeface="Courier New"/>
                <a:cs typeface="Courier New"/>
              </a:rPr>
              <a:t>.</a:t>
            </a:r>
          </a:p>
          <a:p>
            <a:r>
              <a:rPr lang="en-US" sz="1900" dirty="0" smtClean="0">
                <a:latin typeface="Courier New"/>
                <a:cs typeface="Courier New"/>
              </a:rPr>
              <a:t>includes(“</a:t>
            </a:r>
            <a:r>
              <a:rPr lang="en-US" sz="1900" dirty="0" err="1" smtClean="0">
                <a:latin typeface="Courier New"/>
                <a:cs typeface="Courier New"/>
              </a:rPr>
              <a:t>type”,”plug</a:t>
            </a:r>
            <a:r>
              <a:rPr lang="en-US" sz="1900" dirty="0" smtClean="0">
                <a:latin typeface="Courier New"/>
                <a:cs typeface="Courier New"/>
              </a:rPr>
              <a:t>-load”).</a:t>
            </a:r>
          </a:p>
          <a:p>
            <a:r>
              <a:rPr lang="en-US" sz="1900" dirty="0" smtClean="0">
                <a:latin typeface="Courier New"/>
                <a:cs typeface="Courier New"/>
              </a:rPr>
              <a:t>includes</a:t>
            </a:r>
            <a:r>
              <a:rPr lang="en-US" sz="1900" dirty="0">
                <a:latin typeface="Courier New"/>
                <a:cs typeface="Courier New"/>
              </a:rPr>
              <a:t>(</a:t>
            </a:r>
            <a:r>
              <a:rPr lang="en-US" sz="1900" dirty="0" smtClean="0">
                <a:latin typeface="Courier New"/>
                <a:cs typeface="Courier New"/>
              </a:rPr>
              <a:t>“</a:t>
            </a:r>
            <a:r>
              <a:rPr lang="en-US" sz="1900" dirty="0" err="1" smtClean="0">
                <a:latin typeface="Courier New"/>
                <a:cs typeface="Courier New"/>
              </a:rPr>
              <a:t>owner”</a:t>
            </a:r>
            <a:r>
              <a:rPr lang="en-US" sz="1900" dirty="0" err="1">
                <a:latin typeface="Courier New"/>
                <a:cs typeface="Courier New"/>
              </a:rPr>
              <a:t>,</a:t>
            </a:r>
            <a:r>
              <a:rPr lang="en-US" sz="1900" dirty="0" err="1" smtClean="0">
                <a:latin typeface="Courier New"/>
                <a:cs typeface="Courier New"/>
              </a:rPr>
              <a:t>”</a:t>
            </a:r>
            <a:r>
              <a:rPr lang="en-US" sz="1900" dirty="0" err="1">
                <a:latin typeface="Courier New"/>
                <a:cs typeface="Courier New"/>
              </a:rPr>
              <a:t>J</a:t>
            </a:r>
            <a:r>
              <a:rPr lang="en-US" sz="1900" dirty="0" err="1" smtClean="0">
                <a:latin typeface="Courier New"/>
                <a:cs typeface="Courier New"/>
              </a:rPr>
              <a:t>orge</a:t>
            </a:r>
            <a:r>
              <a:rPr lang="en-US" sz="1900" dirty="0" smtClean="0">
                <a:latin typeface="Courier New"/>
                <a:cs typeface="Courier New"/>
              </a:rPr>
              <a:t>”</a:t>
            </a:r>
            <a:r>
              <a:rPr lang="en-US" sz="1900" dirty="0">
                <a:latin typeface="Courier New"/>
                <a:cs typeface="Courier New"/>
              </a:rPr>
              <a:t>);</a:t>
            </a:r>
          </a:p>
        </p:txBody>
      </p:sp>
      <p:sp>
        <p:nvSpPr>
          <p:cNvPr id="8" name="TextBox 7"/>
          <p:cNvSpPr txBox="1"/>
          <p:nvPr/>
        </p:nvSpPr>
        <p:spPr>
          <a:xfrm>
            <a:off x="838200" y="2616200"/>
            <a:ext cx="4478848" cy="369332"/>
          </a:xfrm>
          <a:prstGeom prst="rect">
            <a:avLst/>
          </a:prstGeom>
          <a:solidFill>
            <a:schemeClr val="bg1">
              <a:lumMod val="85000"/>
            </a:schemeClr>
          </a:solidFill>
          <a:ln>
            <a:solidFill>
              <a:schemeClr val="tx1"/>
            </a:solidFill>
            <a:prstDash val="dash"/>
          </a:ln>
        </p:spPr>
        <p:txBody>
          <a:bodyPr wrap="none" rtlCol="0">
            <a:spAutoFit/>
          </a:bodyPr>
          <a:lstStyle/>
          <a:p>
            <a:r>
              <a:rPr lang="en-US" dirty="0" err="1">
                <a:latin typeface="Courier New"/>
                <a:cs typeface="Courier New"/>
              </a:rPr>
              <a:t>sub.topic</a:t>
            </a:r>
            <a:r>
              <a:rPr lang="en-US" dirty="0">
                <a:latin typeface="Courier New"/>
                <a:cs typeface="Courier New"/>
              </a:rPr>
              <a:t>(“/</a:t>
            </a:r>
            <a:r>
              <a:rPr lang="en-US" dirty="0" err="1">
                <a:latin typeface="Courier New"/>
                <a:cs typeface="Courier New"/>
              </a:rPr>
              <a:t>cs</a:t>
            </a:r>
            <a:r>
              <a:rPr lang="en-US" dirty="0">
                <a:latin typeface="Courier New"/>
                <a:cs typeface="Courier New"/>
              </a:rPr>
              <a:t>/zone/*/</a:t>
            </a:r>
            <a:r>
              <a:rPr lang="en-US" dirty="0" err="1">
                <a:latin typeface="Courier New"/>
                <a:cs typeface="Courier New"/>
              </a:rPr>
              <a:t>therm</a:t>
            </a:r>
            <a:r>
              <a:rPr lang="en-US" dirty="0">
                <a:latin typeface="Courier New"/>
                <a:cs typeface="Courier New"/>
              </a:rPr>
              <a:t>*”);</a:t>
            </a:r>
            <a:endParaRPr lang="en-US" dirty="0"/>
          </a:p>
        </p:txBody>
      </p:sp>
    </p:spTree>
    <p:extLst>
      <p:ext uri="{BB962C8B-B14F-4D97-AF65-F5344CB8AC3E}">
        <p14:creationId xmlns:p14="http://schemas.microsoft.com/office/powerpoint/2010/main" val="606207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Automate spatial verification further</a:t>
            </a:r>
          </a:p>
          <a:p>
            <a:pPr lvl="1"/>
            <a:r>
              <a:rPr lang="en-US" dirty="0" smtClean="0"/>
              <a:t>Examine </a:t>
            </a:r>
            <a:r>
              <a:rPr lang="en-US" b="1" dirty="0" smtClean="0">
                <a:solidFill>
                  <a:srgbClr val="558ED5"/>
                </a:solidFill>
              </a:rPr>
              <a:t>functional</a:t>
            </a:r>
            <a:r>
              <a:rPr lang="en-US" dirty="0" smtClean="0">
                <a:solidFill>
                  <a:srgbClr val="558ED5"/>
                </a:solidFill>
              </a:rPr>
              <a:t> </a:t>
            </a:r>
            <a:r>
              <a:rPr lang="en-US" dirty="0" smtClean="0"/>
              <a:t>and </a:t>
            </a:r>
            <a:r>
              <a:rPr lang="en-US" b="1" dirty="0" smtClean="0">
                <a:solidFill>
                  <a:schemeClr val="tx2">
                    <a:lumMod val="60000"/>
                    <a:lumOff val="40000"/>
                  </a:schemeClr>
                </a:solidFill>
              </a:rPr>
              <a:t>semantic</a:t>
            </a:r>
            <a:r>
              <a:rPr lang="en-US" dirty="0" smtClean="0">
                <a:solidFill>
                  <a:schemeClr val="tx2">
                    <a:lumMod val="60000"/>
                    <a:lumOff val="40000"/>
                  </a:schemeClr>
                </a:solidFill>
              </a:rPr>
              <a:t> </a:t>
            </a:r>
            <a:r>
              <a:rPr lang="en-US" dirty="0" smtClean="0"/>
              <a:t>verification</a:t>
            </a:r>
            <a:endParaRPr lang="en-US" dirty="0"/>
          </a:p>
          <a:p>
            <a:endParaRPr lang="en-US" dirty="0" smtClean="0"/>
          </a:p>
          <a:p>
            <a:r>
              <a:rPr lang="en-US" b="1" dirty="0">
                <a:solidFill>
                  <a:schemeClr val="tx2">
                    <a:lumMod val="60000"/>
                    <a:lumOff val="40000"/>
                  </a:schemeClr>
                </a:solidFill>
              </a:rPr>
              <a:t>Big Data </a:t>
            </a:r>
            <a:r>
              <a:rPr lang="en-US" dirty="0"/>
              <a:t>tools for </a:t>
            </a:r>
            <a:r>
              <a:rPr lang="en-US" dirty="0" smtClean="0"/>
              <a:t>infrastructure scientists</a:t>
            </a:r>
            <a:endParaRPr lang="en-US" dirty="0"/>
          </a:p>
          <a:p>
            <a:endParaRPr lang="en-US" dirty="0"/>
          </a:p>
          <a:p>
            <a:r>
              <a:rPr lang="en-US" sz="3600" b="1" dirty="0" smtClean="0">
                <a:solidFill>
                  <a:srgbClr val="FF0000"/>
                </a:solidFill>
              </a:rPr>
              <a:t>100 billion</a:t>
            </a:r>
            <a:r>
              <a:rPr lang="en-US" dirty="0" smtClean="0"/>
              <a:t> uniquely addressable devices by 2020</a:t>
            </a:r>
            <a:endParaRPr lang="en-US" dirty="0"/>
          </a:p>
        </p:txBody>
      </p:sp>
      <p:sp>
        <p:nvSpPr>
          <p:cNvPr id="5" name="TextBox 4"/>
          <p:cNvSpPr txBox="1"/>
          <p:nvPr/>
        </p:nvSpPr>
        <p:spPr>
          <a:xfrm>
            <a:off x="1580273" y="5780033"/>
            <a:ext cx="5940348" cy="954107"/>
          </a:xfrm>
          <a:prstGeom prst="rect">
            <a:avLst/>
          </a:prstGeom>
          <a:noFill/>
          <a:ln>
            <a:solidFill>
              <a:schemeClr val="tx1"/>
            </a:solidFill>
          </a:ln>
        </p:spPr>
        <p:txBody>
          <a:bodyPr wrap="none" rtlCol="0">
            <a:spAutoFit/>
          </a:bodyPr>
          <a:lstStyle/>
          <a:p>
            <a:pPr algn="ctr"/>
            <a:r>
              <a:rPr lang="en-US" sz="2800" b="1" dirty="0" smtClean="0">
                <a:solidFill>
                  <a:srgbClr val="FF0000"/>
                </a:solidFill>
              </a:rPr>
              <a:t>How do we collect, organize, track and </a:t>
            </a:r>
          </a:p>
          <a:p>
            <a:pPr algn="ctr"/>
            <a:r>
              <a:rPr lang="en-US" sz="2800" b="1" dirty="0">
                <a:solidFill>
                  <a:srgbClr val="FF0000"/>
                </a:solidFill>
              </a:rPr>
              <a:t>p</a:t>
            </a:r>
            <a:r>
              <a:rPr lang="en-US" sz="2800" b="1" dirty="0" smtClean="0">
                <a:solidFill>
                  <a:srgbClr val="FF0000"/>
                </a:solidFill>
              </a:rPr>
              <a:t>rocess this information at scale?</a:t>
            </a:r>
            <a:endParaRPr lang="en-US" sz="2800" b="1" dirty="0">
              <a:solidFill>
                <a:srgbClr val="FF0000"/>
              </a:solidFill>
            </a:endParaRPr>
          </a:p>
        </p:txBody>
      </p:sp>
    </p:spTree>
    <p:extLst>
      <p:ext uri="{BB962C8B-B14F-4D97-AF65-F5344CB8AC3E}">
        <p14:creationId xmlns:p14="http://schemas.microsoft.com/office/powerpoint/2010/main" val="364106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Models Depend on Geometry</a:t>
            </a:r>
            <a:endParaRPr lang="en-US" b="1" dirty="0"/>
          </a:p>
        </p:txBody>
      </p:sp>
      <p:sp>
        <p:nvSpPr>
          <p:cNvPr id="4" name="TextBox 3"/>
          <p:cNvSpPr txBox="1"/>
          <p:nvPr/>
        </p:nvSpPr>
        <p:spPr>
          <a:xfrm>
            <a:off x="0" y="1742108"/>
            <a:ext cx="3403145" cy="461665"/>
          </a:xfrm>
          <a:prstGeom prst="rect">
            <a:avLst/>
          </a:prstGeom>
          <a:noFill/>
        </p:spPr>
        <p:txBody>
          <a:bodyPr wrap="none" rtlCol="0">
            <a:spAutoFit/>
          </a:bodyPr>
          <a:lstStyle/>
          <a:p>
            <a:r>
              <a:rPr lang="en-US" sz="2400" dirty="0"/>
              <a:t>C*ΔT = u + </a:t>
            </a:r>
            <a:r>
              <a:rPr lang="en-US" sz="2400" dirty="0" err="1"/>
              <a:t>P</a:t>
            </a:r>
            <a:r>
              <a:rPr lang="en-US" sz="2400" baseline="-25000" dirty="0" err="1"/>
              <a:t>d</a:t>
            </a:r>
            <a:r>
              <a:rPr lang="en-US" sz="2400" dirty="0"/>
              <a:t> + (T</a:t>
            </a:r>
            <a:r>
              <a:rPr lang="en-US" sz="2400" baseline="-25000" dirty="0"/>
              <a:t>oa</a:t>
            </a:r>
            <a:r>
              <a:rPr lang="en-US" sz="2400" dirty="0"/>
              <a:t> – T)/</a:t>
            </a:r>
            <a:r>
              <a:rPr lang="en-US" sz="2400" dirty="0" smtClean="0"/>
              <a:t>R</a:t>
            </a:r>
            <a:endParaRPr lang="en-US" sz="2400" dirty="0"/>
          </a:p>
        </p:txBody>
      </p:sp>
      <p:sp>
        <p:nvSpPr>
          <p:cNvPr id="5" name="TextBox 4"/>
          <p:cNvSpPr txBox="1"/>
          <p:nvPr/>
        </p:nvSpPr>
        <p:spPr>
          <a:xfrm>
            <a:off x="-232683" y="2203773"/>
            <a:ext cx="3846286" cy="1754327"/>
          </a:xfrm>
          <a:prstGeom prst="rect">
            <a:avLst/>
          </a:prstGeom>
          <a:noFill/>
        </p:spPr>
        <p:txBody>
          <a:bodyPr wrap="square" rtlCol="0">
            <a:spAutoFit/>
          </a:bodyPr>
          <a:lstStyle/>
          <a:p>
            <a:pPr marL="742950" lvl="1" indent="-285750">
              <a:buFontTx/>
              <a:buChar char="•"/>
            </a:pPr>
            <a:r>
              <a:rPr lang="en-US" dirty="0" smtClean="0"/>
              <a:t>C thermal capacitance</a:t>
            </a:r>
          </a:p>
          <a:p>
            <a:pPr marL="742950" lvl="1" indent="-285750">
              <a:buFontTx/>
              <a:buChar char="•"/>
            </a:pPr>
            <a:r>
              <a:rPr lang="en-US" dirty="0" smtClean="0"/>
              <a:t>T temperature </a:t>
            </a:r>
            <a:r>
              <a:rPr lang="en-US" dirty="0"/>
              <a:t>in the </a:t>
            </a:r>
            <a:r>
              <a:rPr lang="en-US" dirty="0" smtClean="0"/>
              <a:t>space</a:t>
            </a:r>
          </a:p>
          <a:p>
            <a:pPr marL="742950" lvl="1" indent="-285750">
              <a:buFontTx/>
              <a:buChar char="•"/>
            </a:pPr>
            <a:r>
              <a:rPr lang="en-US" dirty="0" smtClean="0"/>
              <a:t>u heating</a:t>
            </a:r>
            <a:r>
              <a:rPr lang="en-US" dirty="0"/>
              <a:t>/cooling power </a:t>
            </a:r>
            <a:r>
              <a:rPr lang="en-US" dirty="0" smtClean="0"/>
              <a:t>input</a:t>
            </a:r>
          </a:p>
          <a:p>
            <a:pPr marL="742950" lvl="1" indent="-285750">
              <a:buFontTx/>
              <a:buChar char="•"/>
            </a:pPr>
            <a:r>
              <a:rPr lang="en-US" dirty="0" err="1" smtClean="0"/>
              <a:t>P</a:t>
            </a:r>
            <a:r>
              <a:rPr lang="en-US" baseline="-25000" dirty="0" err="1" smtClean="0"/>
              <a:t>d</a:t>
            </a:r>
            <a:r>
              <a:rPr lang="en-US" dirty="0" smtClean="0"/>
              <a:t> occupant/computer load</a:t>
            </a:r>
          </a:p>
          <a:p>
            <a:pPr marL="742950" lvl="1" indent="-285750">
              <a:buFontTx/>
              <a:buChar char="•"/>
            </a:pPr>
            <a:r>
              <a:rPr lang="en-US" dirty="0" smtClean="0"/>
              <a:t>T</a:t>
            </a:r>
            <a:r>
              <a:rPr lang="en-US" baseline="-25000" dirty="0" smtClean="0"/>
              <a:t>oa</a:t>
            </a:r>
            <a:r>
              <a:rPr lang="en-US" dirty="0" smtClean="0"/>
              <a:t> outside </a:t>
            </a:r>
            <a:r>
              <a:rPr lang="en-US" dirty="0"/>
              <a:t>air </a:t>
            </a:r>
            <a:r>
              <a:rPr lang="en-US" dirty="0" smtClean="0"/>
              <a:t>temperature</a:t>
            </a:r>
          </a:p>
          <a:p>
            <a:pPr marL="742950" lvl="1" indent="-285750">
              <a:buFontTx/>
              <a:buChar char="•"/>
            </a:pPr>
            <a:r>
              <a:rPr lang="en-US" dirty="0" smtClean="0"/>
              <a:t>R </a:t>
            </a:r>
            <a:r>
              <a:rPr lang="en-US" dirty="0"/>
              <a:t>is the resistivity of the </a:t>
            </a:r>
            <a:r>
              <a:rPr lang="en-US" dirty="0" smtClean="0"/>
              <a:t>walls</a:t>
            </a:r>
            <a:endParaRPr lang="en-US" dirty="0"/>
          </a:p>
        </p:txBody>
      </p:sp>
      <p:sp>
        <p:nvSpPr>
          <p:cNvPr id="6" name="Rectangle 5"/>
          <p:cNvSpPr/>
          <p:nvPr/>
        </p:nvSpPr>
        <p:spPr>
          <a:xfrm>
            <a:off x="265009" y="2830288"/>
            <a:ext cx="3585029" cy="2358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0343" y="1381352"/>
            <a:ext cx="1"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sp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80" y="2448256"/>
            <a:ext cx="4269533" cy="3763234"/>
          </a:xfrm>
          <a:prstGeom prst="rect">
            <a:avLst/>
          </a:prstGeom>
        </p:spPr>
      </p:pic>
      <p:pic>
        <p:nvPicPr>
          <p:cNvPr id="12" name="Picture 11"/>
          <p:cNvPicPr>
            <a:picLocks noChangeAspect="1"/>
          </p:cNvPicPr>
          <p:nvPr/>
        </p:nvPicPr>
        <p:blipFill>
          <a:blip r:embed="rId4"/>
          <a:stretch>
            <a:fillRect/>
          </a:stretch>
        </p:blipFill>
        <p:spPr>
          <a:xfrm>
            <a:off x="5967170" y="4535147"/>
            <a:ext cx="310243" cy="306983"/>
          </a:xfrm>
          <a:prstGeom prst="rect">
            <a:avLst/>
          </a:prstGeom>
        </p:spPr>
      </p:pic>
      <p:pic>
        <p:nvPicPr>
          <p:cNvPr id="13" name="Picture 12"/>
          <p:cNvPicPr>
            <a:picLocks noChangeAspect="1"/>
          </p:cNvPicPr>
          <p:nvPr/>
        </p:nvPicPr>
        <p:blipFill>
          <a:blip r:embed="rId4"/>
          <a:stretch>
            <a:fillRect/>
          </a:stretch>
        </p:blipFill>
        <p:spPr>
          <a:xfrm>
            <a:off x="6645712" y="3998120"/>
            <a:ext cx="310243" cy="306983"/>
          </a:xfrm>
          <a:prstGeom prst="rect">
            <a:avLst/>
          </a:prstGeom>
        </p:spPr>
      </p:pic>
      <p:pic>
        <p:nvPicPr>
          <p:cNvPr id="14" name="Picture 13"/>
          <p:cNvPicPr>
            <a:picLocks noChangeAspect="1"/>
          </p:cNvPicPr>
          <p:nvPr/>
        </p:nvPicPr>
        <p:blipFill>
          <a:blip r:embed="rId4"/>
          <a:stretch>
            <a:fillRect/>
          </a:stretch>
        </p:blipFill>
        <p:spPr>
          <a:xfrm>
            <a:off x="7516570" y="3253843"/>
            <a:ext cx="310243" cy="306983"/>
          </a:xfrm>
          <a:prstGeom prst="rect">
            <a:avLst/>
          </a:prstGeom>
        </p:spPr>
      </p:pic>
      <p:sp>
        <p:nvSpPr>
          <p:cNvPr id="15" name="Rectangle 14"/>
          <p:cNvSpPr/>
          <p:nvPr/>
        </p:nvSpPr>
        <p:spPr>
          <a:xfrm>
            <a:off x="7064813" y="3651541"/>
            <a:ext cx="1081314" cy="255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4056426"/>
            <a:ext cx="2057524" cy="461665"/>
          </a:xfrm>
          <a:prstGeom prst="rect">
            <a:avLst/>
          </a:prstGeom>
          <a:noFill/>
        </p:spPr>
        <p:txBody>
          <a:bodyPr wrap="none" rtlCol="0">
            <a:spAutoFit/>
          </a:bodyPr>
          <a:lstStyle/>
          <a:p>
            <a:r>
              <a:rPr lang="en-US" sz="2400" dirty="0"/>
              <a:t>u=</a:t>
            </a:r>
            <a:r>
              <a:rPr lang="en-US" sz="2400" dirty="0" err="1"/>
              <a:t>V</a:t>
            </a:r>
            <a:r>
              <a:rPr lang="en-US" sz="2400" baseline="-25000" dirty="0" err="1"/>
              <a:t>s</a:t>
            </a:r>
            <a:r>
              <a:rPr lang="en-US" sz="2400" dirty="0"/>
              <a:t>/</a:t>
            </a:r>
            <a:r>
              <a:rPr lang="en-US" sz="2400" dirty="0" err="1"/>
              <a:t>V</a:t>
            </a:r>
            <a:r>
              <a:rPr lang="en-US" sz="2400" baseline="-25000" dirty="0" err="1"/>
              <a:t>t</a:t>
            </a:r>
            <a:r>
              <a:rPr lang="en-US" sz="2400" dirty="0"/>
              <a:t> * L – </a:t>
            </a:r>
            <a:r>
              <a:rPr lang="en-US" sz="2400" dirty="0" err="1"/>
              <a:t>ε</a:t>
            </a:r>
            <a:r>
              <a:rPr lang="en-US" sz="2400" baseline="-25000" dirty="0" err="1"/>
              <a:t>L</a:t>
            </a:r>
            <a:endParaRPr lang="en-US" sz="2400" dirty="0"/>
          </a:p>
        </p:txBody>
      </p:sp>
      <p:sp>
        <p:nvSpPr>
          <p:cNvPr id="17" name="TextBox 16"/>
          <p:cNvSpPr txBox="1"/>
          <p:nvPr/>
        </p:nvSpPr>
        <p:spPr>
          <a:xfrm>
            <a:off x="-405369" y="4510825"/>
            <a:ext cx="5317671" cy="1200329"/>
          </a:xfrm>
          <a:prstGeom prst="rect">
            <a:avLst/>
          </a:prstGeom>
          <a:noFill/>
        </p:spPr>
        <p:txBody>
          <a:bodyPr wrap="square" rtlCol="0">
            <a:spAutoFit/>
          </a:bodyPr>
          <a:lstStyle/>
          <a:p>
            <a:pPr marL="742950" lvl="1" indent="-285750">
              <a:buFontTx/>
              <a:buChar char="•"/>
            </a:pPr>
            <a:r>
              <a:rPr lang="en-US" dirty="0" err="1" smtClean="0"/>
              <a:t>V</a:t>
            </a:r>
            <a:r>
              <a:rPr lang="en-US" baseline="-25000" dirty="0" err="1" smtClean="0"/>
              <a:t>s</a:t>
            </a:r>
            <a:r>
              <a:rPr lang="en-US" dirty="0" smtClean="0"/>
              <a:t> # of vents in space</a:t>
            </a:r>
          </a:p>
          <a:p>
            <a:pPr marL="742950" lvl="1" indent="-285750">
              <a:buFontTx/>
              <a:buChar char="•"/>
            </a:pPr>
            <a:r>
              <a:rPr lang="en-US" dirty="0" err="1" smtClean="0"/>
              <a:t>V</a:t>
            </a:r>
            <a:r>
              <a:rPr lang="en-US" baseline="-25000" dirty="0" err="1" smtClean="0"/>
              <a:t>t</a:t>
            </a:r>
            <a:r>
              <a:rPr lang="en-US" dirty="0" smtClean="0"/>
              <a:t> total # of vents fed by chiller/heater</a:t>
            </a:r>
          </a:p>
          <a:p>
            <a:pPr marL="742950" lvl="1" indent="-285750">
              <a:buFontTx/>
              <a:buChar char="•"/>
            </a:pPr>
            <a:r>
              <a:rPr lang="en-US" dirty="0"/>
              <a:t>L</a:t>
            </a:r>
            <a:r>
              <a:rPr lang="en-US" dirty="0" smtClean="0"/>
              <a:t> load into space</a:t>
            </a:r>
          </a:p>
          <a:p>
            <a:pPr marL="742950" lvl="1" indent="-285750">
              <a:buFontTx/>
              <a:buChar char="•"/>
            </a:pPr>
            <a:r>
              <a:rPr lang="en-US" dirty="0" err="1"/>
              <a:t>ε</a:t>
            </a:r>
            <a:r>
              <a:rPr lang="en-US" baseline="-25000" dirty="0" err="1"/>
              <a:t>L</a:t>
            </a:r>
            <a:r>
              <a:rPr lang="en-US" dirty="0" smtClean="0"/>
              <a:t> loss</a:t>
            </a:r>
            <a:endParaRPr lang="en-US" dirty="0"/>
          </a:p>
        </p:txBody>
      </p:sp>
      <p:sp>
        <p:nvSpPr>
          <p:cNvPr id="18" name="TextBox 17"/>
          <p:cNvSpPr txBox="1"/>
          <p:nvPr/>
        </p:nvSpPr>
        <p:spPr>
          <a:xfrm>
            <a:off x="937011" y="5684631"/>
            <a:ext cx="6568625" cy="1077218"/>
          </a:xfrm>
          <a:prstGeom prst="rect">
            <a:avLst/>
          </a:prstGeom>
          <a:noFill/>
          <a:ln>
            <a:solidFill>
              <a:schemeClr val="tx1"/>
            </a:solidFill>
          </a:ln>
        </p:spPr>
        <p:txBody>
          <a:bodyPr wrap="none" rtlCol="0">
            <a:spAutoFit/>
          </a:bodyPr>
          <a:lstStyle/>
          <a:p>
            <a:pPr algn="ctr"/>
            <a:r>
              <a:rPr lang="en-US" sz="3200" b="1" dirty="0" smtClean="0">
                <a:solidFill>
                  <a:srgbClr val="FF0000"/>
                </a:solidFill>
              </a:rPr>
              <a:t>How can we automatically discover </a:t>
            </a:r>
          </a:p>
          <a:p>
            <a:pPr algn="ctr"/>
            <a:r>
              <a:rPr lang="en-US" sz="3200" b="1" dirty="0" smtClean="0">
                <a:solidFill>
                  <a:srgbClr val="FF0000"/>
                </a:solidFill>
              </a:rPr>
              <a:t>changes made to the physical layout?</a:t>
            </a:r>
            <a:endParaRPr lang="en-US" sz="3200" b="1" dirty="0">
              <a:solidFill>
                <a:srgbClr val="FF0000"/>
              </a:solidFill>
            </a:endParaRPr>
          </a:p>
        </p:txBody>
      </p:sp>
      <p:pic>
        <p:nvPicPr>
          <p:cNvPr id="19" name="Picture 18"/>
          <p:cNvPicPr>
            <a:picLocks noChangeAspect="1"/>
          </p:cNvPicPr>
          <p:nvPr/>
        </p:nvPicPr>
        <p:blipFill>
          <a:blip r:embed="rId5"/>
          <a:stretch>
            <a:fillRect/>
          </a:stretch>
        </p:blipFill>
        <p:spPr>
          <a:xfrm>
            <a:off x="5249377" y="1139532"/>
            <a:ext cx="2577436" cy="1499640"/>
          </a:xfrm>
          <a:prstGeom prst="rect">
            <a:avLst/>
          </a:prstGeom>
        </p:spPr>
      </p:pic>
      <p:cxnSp>
        <p:nvCxnSpPr>
          <p:cNvPr id="7" name="Straight Arrow Connector 6"/>
          <p:cNvCxnSpPr/>
          <p:nvPr/>
        </p:nvCxnSpPr>
        <p:spPr>
          <a:xfrm>
            <a:off x="6277413" y="2448256"/>
            <a:ext cx="368300" cy="1608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0"/>
          </p:cNvCxnSpPr>
          <p:nvPr/>
        </p:nvCxnSpPr>
        <p:spPr>
          <a:xfrm>
            <a:off x="6751495" y="2448256"/>
            <a:ext cx="920197" cy="80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766632" y="2448256"/>
            <a:ext cx="200539" cy="2242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4880" y="2870557"/>
            <a:ext cx="999229" cy="369332"/>
          </a:xfrm>
          <a:prstGeom prst="rect">
            <a:avLst/>
          </a:prstGeom>
          <a:noFill/>
        </p:spPr>
        <p:txBody>
          <a:bodyPr wrap="none" rtlCol="0">
            <a:spAutoFit/>
          </a:bodyPr>
          <a:lstStyle/>
          <a:p>
            <a:r>
              <a:rPr lang="en-US" dirty="0" smtClean="0">
                <a:solidFill>
                  <a:schemeClr val="tx2">
                    <a:lumMod val="60000"/>
                    <a:lumOff val="40000"/>
                  </a:schemeClr>
                </a:solidFill>
              </a:rPr>
              <a:t>*    *     *</a:t>
            </a:r>
            <a:endParaRPr lang="en-US" dirty="0">
              <a:solidFill>
                <a:schemeClr val="tx2">
                  <a:lumMod val="60000"/>
                  <a:lumOff val="40000"/>
                </a:schemeClr>
              </a:solidFill>
            </a:endParaRPr>
          </a:p>
        </p:txBody>
      </p:sp>
      <p:sp>
        <p:nvSpPr>
          <p:cNvPr id="30" name="Rectangle 29"/>
          <p:cNvSpPr/>
          <p:nvPr/>
        </p:nvSpPr>
        <p:spPr>
          <a:xfrm>
            <a:off x="4090358" y="3191494"/>
            <a:ext cx="1657312" cy="369332"/>
          </a:xfrm>
          <a:prstGeom prst="rect">
            <a:avLst/>
          </a:prstGeom>
        </p:spPr>
        <p:txBody>
          <a:bodyPr wrap="none">
            <a:spAutoFit/>
          </a:bodyPr>
          <a:lstStyle/>
          <a:p>
            <a:r>
              <a:rPr lang="en-US" b="1" dirty="0" err="1" smtClean="0">
                <a:solidFill>
                  <a:srgbClr val="558ED5"/>
                </a:solidFill>
              </a:rPr>
              <a:t>V</a:t>
            </a:r>
            <a:r>
              <a:rPr lang="en-US" b="1" baseline="-25000" dirty="0" err="1" smtClean="0">
                <a:solidFill>
                  <a:srgbClr val="558ED5"/>
                </a:solidFill>
              </a:rPr>
              <a:t>t</a:t>
            </a:r>
            <a:r>
              <a:rPr lang="en-US" b="1" baseline="-25000" dirty="0" smtClean="0">
                <a:solidFill>
                  <a:srgbClr val="558ED5"/>
                </a:solidFill>
              </a:rPr>
              <a:t>  </a:t>
            </a:r>
            <a:r>
              <a:rPr lang="en-US" b="1" dirty="0" smtClean="0">
                <a:solidFill>
                  <a:srgbClr val="558ED5"/>
                </a:solidFill>
              </a:rPr>
              <a:t>vents served</a:t>
            </a:r>
            <a:endParaRPr lang="en-US" b="1" dirty="0">
              <a:solidFill>
                <a:srgbClr val="558ED5"/>
              </a:solidFill>
            </a:endParaRPr>
          </a:p>
        </p:txBody>
      </p:sp>
      <p:sp>
        <p:nvSpPr>
          <p:cNvPr id="31" name="Rectangle 30"/>
          <p:cNvSpPr/>
          <p:nvPr/>
        </p:nvSpPr>
        <p:spPr>
          <a:xfrm>
            <a:off x="3989334" y="1559929"/>
            <a:ext cx="1260043" cy="369332"/>
          </a:xfrm>
          <a:prstGeom prst="rect">
            <a:avLst/>
          </a:prstGeom>
        </p:spPr>
        <p:txBody>
          <a:bodyPr wrap="none">
            <a:spAutoFit/>
          </a:bodyPr>
          <a:lstStyle/>
          <a:p>
            <a:r>
              <a:rPr lang="en-US" b="1" dirty="0" smtClean="0">
                <a:solidFill>
                  <a:srgbClr val="558ED5"/>
                </a:solidFill>
              </a:rPr>
              <a:t>L total load</a:t>
            </a:r>
            <a:endParaRPr lang="en-US" b="1" dirty="0">
              <a:solidFill>
                <a:srgbClr val="558ED5"/>
              </a:solidFill>
            </a:endParaRPr>
          </a:p>
        </p:txBody>
      </p:sp>
      <p:sp>
        <p:nvSpPr>
          <p:cNvPr id="32" name="TextBox 31"/>
          <p:cNvSpPr txBox="1"/>
          <p:nvPr/>
        </p:nvSpPr>
        <p:spPr>
          <a:xfrm>
            <a:off x="3219591" y="3971058"/>
            <a:ext cx="2723823" cy="707886"/>
          </a:xfrm>
          <a:prstGeom prst="rect">
            <a:avLst/>
          </a:prstGeom>
          <a:noFill/>
        </p:spPr>
        <p:txBody>
          <a:bodyPr wrap="none" rtlCol="0">
            <a:spAutoFit/>
          </a:bodyPr>
          <a:lstStyle/>
          <a:p>
            <a:pPr marL="285750" indent="-285750">
              <a:buFontTx/>
              <a:buChar char="•"/>
            </a:pPr>
            <a:r>
              <a:rPr lang="en-US" sz="2000" b="1" dirty="0" smtClean="0">
                <a:solidFill>
                  <a:srgbClr val="FF0000"/>
                </a:solidFill>
              </a:rPr>
              <a:t>New space added</a:t>
            </a:r>
          </a:p>
          <a:p>
            <a:pPr marL="285750" indent="-285750">
              <a:buFontTx/>
              <a:buChar char="•"/>
            </a:pPr>
            <a:r>
              <a:rPr lang="en-US" sz="2000" b="1" dirty="0" err="1" smtClean="0">
                <a:solidFill>
                  <a:srgbClr val="FF0000"/>
                </a:solidFill>
              </a:rPr>
              <a:t>V</a:t>
            </a:r>
            <a:r>
              <a:rPr lang="en-US" sz="2000" b="1" baseline="-25000" dirty="0" err="1" smtClean="0">
                <a:solidFill>
                  <a:srgbClr val="FF0000"/>
                </a:solidFill>
              </a:rPr>
              <a:t>s</a:t>
            </a:r>
            <a:r>
              <a:rPr lang="en-US" sz="2000" b="1" dirty="0" smtClean="0">
                <a:solidFill>
                  <a:srgbClr val="FF0000"/>
                </a:solidFill>
              </a:rPr>
              <a:t> changes per space </a:t>
            </a:r>
          </a:p>
        </p:txBody>
      </p:sp>
      <p:sp>
        <p:nvSpPr>
          <p:cNvPr id="33" name="TextBox 32"/>
          <p:cNvSpPr txBox="1"/>
          <p:nvPr/>
        </p:nvSpPr>
        <p:spPr>
          <a:xfrm>
            <a:off x="7920325" y="4355778"/>
            <a:ext cx="1223675" cy="646331"/>
          </a:xfrm>
          <a:prstGeom prst="rect">
            <a:avLst/>
          </a:prstGeom>
          <a:noFill/>
        </p:spPr>
        <p:txBody>
          <a:bodyPr wrap="none" rtlCol="0">
            <a:spAutoFit/>
          </a:bodyPr>
          <a:lstStyle/>
          <a:p>
            <a:r>
              <a:rPr lang="en-US" b="1" dirty="0" err="1" smtClean="0">
                <a:solidFill>
                  <a:srgbClr val="558ED5"/>
                </a:solidFill>
              </a:rPr>
              <a:t>V</a:t>
            </a:r>
            <a:r>
              <a:rPr lang="en-US" b="1" baseline="-25000" dirty="0" err="1" smtClean="0">
                <a:solidFill>
                  <a:srgbClr val="558ED5"/>
                </a:solidFill>
              </a:rPr>
              <a:t>s</a:t>
            </a:r>
            <a:r>
              <a:rPr lang="en-US" b="1" baseline="-25000" dirty="0" smtClean="0">
                <a:solidFill>
                  <a:srgbClr val="558ED5"/>
                </a:solidFill>
              </a:rPr>
              <a:t> </a:t>
            </a:r>
            <a:r>
              <a:rPr lang="en-US" b="1" dirty="0" smtClean="0">
                <a:solidFill>
                  <a:srgbClr val="558ED5"/>
                </a:solidFill>
              </a:rPr>
              <a:t> vents in </a:t>
            </a:r>
          </a:p>
          <a:p>
            <a:r>
              <a:rPr lang="en-US" b="1" dirty="0" smtClean="0">
                <a:solidFill>
                  <a:srgbClr val="558ED5"/>
                </a:solidFill>
              </a:rPr>
              <a:t>space</a:t>
            </a:r>
            <a:endParaRPr lang="en-US" dirty="0"/>
          </a:p>
        </p:txBody>
      </p:sp>
    </p:spTree>
    <p:extLst>
      <p:ext uri="{BB962C8B-B14F-4D97-AF65-F5344CB8AC3E}">
        <p14:creationId xmlns:p14="http://schemas.microsoft.com/office/powerpoint/2010/main" val="4152717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6" grpId="0"/>
      <p:bldP spid="17" grpId="0"/>
      <p:bldP spid="18" grpId="0" animBg="1"/>
      <p:bldP spid="29" grpId="0"/>
      <p:bldP spid="30" grpId="0"/>
      <p:bldP spid="31" grpId="0"/>
      <p:bldP spid="32" grpId="0"/>
      <p:bldP spid="3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Empirical mode decomposition</a:t>
            </a:r>
            <a:endParaRPr lang="en-US" b="1" dirty="0"/>
          </a:p>
        </p:txBody>
      </p:sp>
      <p:sp>
        <p:nvSpPr>
          <p:cNvPr id="3" name="Content Placeholder 2"/>
          <p:cNvSpPr>
            <a:spLocks noGrp="1"/>
          </p:cNvSpPr>
          <p:nvPr>
            <p:ph idx="1"/>
          </p:nvPr>
        </p:nvSpPr>
        <p:spPr/>
        <p:txBody>
          <a:bodyPr>
            <a:normAutofit/>
          </a:bodyPr>
          <a:lstStyle/>
          <a:p>
            <a:r>
              <a:rPr lang="en-US" dirty="0" smtClean="0"/>
              <a:t>Approach used for finding </a:t>
            </a:r>
            <a:r>
              <a:rPr lang="en-US" b="1" dirty="0" smtClean="0"/>
              <a:t>de-trending signals</a:t>
            </a:r>
          </a:p>
          <a:p>
            <a:r>
              <a:rPr lang="en-US" dirty="0" smtClean="0"/>
              <a:t>Algorithm for decomposing signals in the time domain of non-stationary, non-linear signals</a:t>
            </a:r>
          </a:p>
          <a:p>
            <a:pPr lvl="1"/>
            <a:r>
              <a:rPr lang="en-US" dirty="0" smtClean="0"/>
              <a:t>Similar to FFT, PCA but yields characteristic time and frequency scales</a:t>
            </a:r>
          </a:p>
          <a:p>
            <a:r>
              <a:rPr lang="en-US" dirty="0" smtClean="0"/>
              <a:t>Output “Intrinsic mode functions”</a:t>
            </a:r>
          </a:p>
          <a:p>
            <a:pPr lvl="1"/>
            <a:r>
              <a:rPr lang="en-US" dirty="0" smtClean="0"/>
              <a:t>Combination of underlying signal in the same time scale</a:t>
            </a:r>
          </a:p>
          <a:p>
            <a:pPr lvl="1"/>
            <a:endParaRPr lang="en-US" dirty="0"/>
          </a:p>
        </p:txBody>
      </p:sp>
    </p:spTree>
    <p:extLst>
      <p:ext uri="{BB962C8B-B14F-4D97-AF65-F5344CB8AC3E}">
        <p14:creationId xmlns:p14="http://schemas.microsoft.com/office/powerpoint/2010/main" val="214294486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424" y="90649"/>
            <a:ext cx="7467600" cy="1143000"/>
          </a:xfrm>
        </p:spPr>
        <p:txBody>
          <a:bodyPr>
            <a:normAutofit/>
          </a:bodyPr>
          <a:lstStyle/>
          <a:p>
            <a:r>
              <a:rPr lang="en-US" dirty="0" smtClean="0"/>
              <a:t>Querying</a:t>
            </a:r>
            <a:endParaRPr lang="en-US" dirty="0"/>
          </a:p>
        </p:txBody>
      </p:sp>
      <p:sp>
        <p:nvSpPr>
          <p:cNvPr id="101" name="Slide Number Placeholder 100"/>
          <p:cNvSpPr>
            <a:spLocks noGrp="1"/>
          </p:cNvSpPr>
          <p:nvPr>
            <p:ph type="sldNum" sz="quarter" idx="12"/>
          </p:nvPr>
        </p:nvSpPr>
        <p:spPr>
          <a:xfrm>
            <a:off x="6991315" y="6357599"/>
            <a:ext cx="2133600" cy="365125"/>
          </a:xfrm>
        </p:spPr>
        <p:txBody>
          <a:bodyPr/>
          <a:lstStyle/>
          <a:p>
            <a:fld id="{9648F39E-9C37-485F-AC97-16BB4BDF9F49}" type="slidenum">
              <a:rPr kumimoji="0" lang="en-US" smtClean="0"/>
              <a:pPr/>
              <a:t>89</a:t>
            </a:fld>
            <a:endParaRPr kumimoji="0" lang="en-US"/>
          </a:p>
        </p:txBody>
      </p:sp>
      <p:grpSp>
        <p:nvGrpSpPr>
          <p:cNvPr id="3" name="Group 3"/>
          <p:cNvGrpSpPr/>
          <p:nvPr/>
        </p:nvGrpSpPr>
        <p:grpSpPr>
          <a:xfrm>
            <a:off x="321487" y="1598831"/>
            <a:ext cx="3705128" cy="1653845"/>
            <a:chOff x="-758028" y="1715750"/>
            <a:chExt cx="3705128" cy="1653845"/>
          </a:xfrm>
        </p:grpSpPr>
        <p:sp>
          <p:nvSpPr>
            <p:cNvPr id="5" name="Oval 4"/>
            <p:cNvSpPr/>
            <p:nvPr/>
          </p:nvSpPr>
          <p:spPr>
            <a:xfrm>
              <a:off x="1499300" y="1769395"/>
              <a:ext cx="304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H="1">
              <a:off x="508700" y="2074195"/>
              <a:ext cx="1143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270700" y="2074195"/>
              <a:ext cx="381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51700" y="2074195"/>
              <a:ext cx="381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51700" y="2074195"/>
              <a:ext cx="11430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58028" y="1715750"/>
              <a:ext cx="2110899" cy="369332"/>
            </a:xfrm>
            <a:prstGeom prst="rect">
              <a:avLst/>
            </a:prstGeom>
            <a:noFill/>
            <a:ln w="12700">
              <a:noFill/>
            </a:ln>
          </p:spPr>
          <p:txBody>
            <a:bodyPr wrap="none" rtlCol="0">
              <a:spAutoFit/>
            </a:bodyPr>
            <a:lstStyle/>
            <a:p>
              <a:r>
                <a:rPr lang="en-US" dirty="0" smtClean="0"/>
                <a:t>/inventory/mote123</a:t>
              </a:r>
              <a:endParaRPr lang="en-US" dirty="0"/>
            </a:p>
          </p:txBody>
        </p:sp>
        <p:sp>
          <p:nvSpPr>
            <p:cNvPr id="11" name="Oval 10"/>
            <p:cNvSpPr/>
            <p:nvPr/>
          </p:nvSpPr>
          <p:spPr>
            <a:xfrm>
              <a:off x="291505"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118300"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880300"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642300" y="3064795"/>
              <a:ext cx="304800" cy="304800"/>
            </a:xfrm>
            <a:prstGeom prst="ellipse">
              <a:avLst/>
            </a:prstGeom>
            <a:solidFill>
              <a:schemeClr val="bg1">
                <a:lumMod val="6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lowchart: Magnetic Disk 236"/>
          <p:cNvSpPr/>
          <p:nvPr/>
        </p:nvSpPr>
        <p:spPr>
          <a:xfrm>
            <a:off x="678336" y="3846716"/>
            <a:ext cx="4190246" cy="3009333"/>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US" dirty="0" smtClean="0"/>
          </a:p>
        </p:txBody>
      </p:sp>
      <p:sp>
        <p:nvSpPr>
          <p:cNvPr id="16" name="TextBox 15"/>
          <p:cNvSpPr txBox="1"/>
          <p:nvPr/>
        </p:nvSpPr>
        <p:spPr>
          <a:xfrm>
            <a:off x="4260808" y="4031128"/>
            <a:ext cx="612272" cy="523212"/>
          </a:xfrm>
          <a:prstGeom prst="rect">
            <a:avLst/>
          </a:prstGeom>
          <a:noFill/>
        </p:spPr>
        <p:txBody>
          <a:bodyPr wrap="none" lIns="91430" tIns="45716" rIns="91430" bIns="45716" rtlCol="0">
            <a:spAutoFit/>
          </a:bodyPr>
          <a:lstStyle/>
          <a:p>
            <a:r>
              <a:rPr lang="en-US" sz="2800" b="1" dirty="0"/>
              <a:t>DB</a:t>
            </a:r>
          </a:p>
        </p:txBody>
      </p:sp>
      <p:sp>
        <p:nvSpPr>
          <p:cNvPr id="132" name="Rounded Rectangle 131"/>
          <p:cNvSpPr/>
          <p:nvPr/>
        </p:nvSpPr>
        <p:spPr>
          <a:xfrm>
            <a:off x="3732764" y="4052793"/>
            <a:ext cx="458886" cy="253588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grpSp>
        <p:nvGrpSpPr>
          <p:cNvPr id="4" name="Group 188"/>
          <p:cNvGrpSpPr/>
          <p:nvPr/>
        </p:nvGrpSpPr>
        <p:grpSpPr>
          <a:xfrm>
            <a:off x="662349" y="4078709"/>
            <a:ext cx="1817934" cy="2536066"/>
            <a:chOff x="2223653" y="3976998"/>
            <a:chExt cx="1817934" cy="2530593"/>
          </a:xfrm>
        </p:grpSpPr>
        <p:sp>
          <p:nvSpPr>
            <p:cNvPr id="73" name="Rounded Rectangle 72"/>
            <p:cNvSpPr/>
            <p:nvPr/>
          </p:nvSpPr>
          <p:spPr>
            <a:xfrm>
              <a:off x="2843034" y="3976998"/>
              <a:ext cx="458886" cy="253059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32"/>
            <p:cNvGrpSpPr/>
            <p:nvPr/>
          </p:nvGrpSpPr>
          <p:grpSpPr>
            <a:xfrm rot="2677910">
              <a:off x="2223653" y="4145042"/>
              <a:ext cx="1817934" cy="2016004"/>
              <a:chOff x="6181313" y="2086630"/>
              <a:chExt cx="1817934" cy="2016004"/>
            </a:xfrm>
          </p:grpSpPr>
          <p:sp>
            <p:nvSpPr>
              <p:cNvPr id="134" name="Wave 133"/>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Wave 134"/>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Wave 135"/>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Wave 136"/>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Wave 137"/>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Wave 138"/>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Wave 139"/>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Wave 140"/>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Wave 141"/>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Wave 142"/>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Wave 143"/>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p:cNvSpPr txBox="1"/>
              <p:nvPr/>
            </p:nvSpPr>
            <p:spPr>
              <a:xfrm>
                <a:off x="6181313" y="2086630"/>
                <a:ext cx="184666" cy="368535"/>
              </a:xfrm>
              <a:prstGeom prst="rect">
                <a:avLst/>
              </a:prstGeom>
              <a:noFill/>
            </p:spPr>
            <p:txBody>
              <a:bodyPr wrap="none" rtlCol="0">
                <a:spAutoFit/>
              </a:bodyPr>
              <a:lstStyle/>
              <a:p>
                <a:endParaRPr lang="en-US" dirty="0"/>
              </a:p>
            </p:txBody>
          </p:sp>
        </p:grpSp>
      </p:grpSp>
      <p:grpSp>
        <p:nvGrpSpPr>
          <p:cNvPr id="18" name="Group 189"/>
          <p:cNvGrpSpPr/>
          <p:nvPr/>
        </p:nvGrpSpPr>
        <p:grpSpPr>
          <a:xfrm>
            <a:off x="1449879" y="4062597"/>
            <a:ext cx="1942120" cy="2552177"/>
            <a:chOff x="3011183" y="3960885"/>
            <a:chExt cx="1942120" cy="2552177"/>
          </a:xfrm>
        </p:grpSpPr>
        <p:sp>
          <p:nvSpPr>
            <p:cNvPr id="130" name="Rounded Rectangle 129"/>
            <p:cNvSpPr/>
            <p:nvPr/>
          </p:nvSpPr>
          <p:spPr>
            <a:xfrm>
              <a:off x="3686240" y="3960885"/>
              <a:ext cx="458886" cy="255217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ounded Rectangle 130"/>
            <p:cNvSpPr/>
            <p:nvPr/>
          </p:nvSpPr>
          <p:spPr>
            <a:xfrm>
              <a:off x="4494417" y="3982948"/>
              <a:ext cx="458886" cy="250401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46"/>
            <p:cNvGrpSpPr/>
            <p:nvPr/>
          </p:nvGrpSpPr>
          <p:grpSpPr>
            <a:xfrm rot="2677910">
              <a:off x="3011183" y="4128646"/>
              <a:ext cx="1817935" cy="2016403"/>
              <a:chOff x="6181312" y="2086231"/>
              <a:chExt cx="1817935" cy="2016403"/>
            </a:xfrm>
          </p:grpSpPr>
          <p:sp>
            <p:nvSpPr>
              <p:cNvPr id="148" name="Wave 147"/>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Wave 148"/>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Wave 149"/>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Wave 150"/>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Wave 151"/>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Wave 152"/>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Wave 153"/>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Wave 154"/>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Wave 155"/>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Wave 156"/>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Wave 157"/>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TextBox 159"/>
              <p:cNvSpPr txBox="1"/>
              <p:nvPr/>
            </p:nvSpPr>
            <p:spPr>
              <a:xfrm>
                <a:off x="6181312" y="2086231"/>
                <a:ext cx="184666" cy="369332"/>
              </a:xfrm>
              <a:prstGeom prst="rect">
                <a:avLst/>
              </a:prstGeom>
              <a:noFill/>
            </p:spPr>
            <p:txBody>
              <a:bodyPr wrap="none" rtlCol="0">
                <a:spAutoFit/>
              </a:bodyPr>
              <a:lstStyle/>
              <a:p>
                <a:endParaRPr lang="en-US" dirty="0"/>
              </a:p>
            </p:txBody>
          </p:sp>
        </p:grpSp>
      </p:grpSp>
      <p:grpSp>
        <p:nvGrpSpPr>
          <p:cNvPr id="20" name="Group 160"/>
          <p:cNvGrpSpPr/>
          <p:nvPr/>
        </p:nvGrpSpPr>
        <p:grpSpPr>
          <a:xfrm rot="2677910">
            <a:off x="2288109" y="4237109"/>
            <a:ext cx="1817935" cy="2016403"/>
            <a:chOff x="6181312" y="2086231"/>
            <a:chExt cx="1817935" cy="2016403"/>
          </a:xfrm>
        </p:grpSpPr>
        <p:sp>
          <p:nvSpPr>
            <p:cNvPr id="162" name="Wave 161"/>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Wave 162"/>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Wave 163"/>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Wave 164"/>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Wave 165"/>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Wave 166"/>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Wave 167"/>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Wave 168"/>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Wave 169"/>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Wave 170"/>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Wave 171"/>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TextBox 173"/>
            <p:cNvSpPr txBox="1"/>
            <p:nvPr/>
          </p:nvSpPr>
          <p:spPr>
            <a:xfrm>
              <a:off x="6181312" y="2086231"/>
              <a:ext cx="184666" cy="369332"/>
            </a:xfrm>
            <a:prstGeom prst="rect">
              <a:avLst/>
            </a:prstGeom>
            <a:noFill/>
          </p:spPr>
          <p:txBody>
            <a:bodyPr wrap="none" rtlCol="0">
              <a:spAutoFit/>
            </a:bodyPr>
            <a:lstStyle/>
            <a:p>
              <a:endParaRPr lang="en-US" dirty="0"/>
            </a:p>
          </p:txBody>
        </p:sp>
      </p:grpSp>
      <p:grpSp>
        <p:nvGrpSpPr>
          <p:cNvPr id="21" name="Group 174"/>
          <p:cNvGrpSpPr/>
          <p:nvPr/>
        </p:nvGrpSpPr>
        <p:grpSpPr>
          <a:xfrm rot="2677910">
            <a:off x="3087761" y="4214348"/>
            <a:ext cx="1817935" cy="2016403"/>
            <a:chOff x="6181312" y="2086231"/>
            <a:chExt cx="1817935" cy="2016403"/>
          </a:xfrm>
        </p:grpSpPr>
        <p:sp>
          <p:nvSpPr>
            <p:cNvPr id="176" name="Wave 175"/>
            <p:cNvSpPr/>
            <p:nvPr/>
          </p:nvSpPr>
          <p:spPr>
            <a:xfrm>
              <a:off x="6259064" y="2293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Wave 176"/>
            <p:cNvSpPr/>
            <p:nvPr/>
          </p:nvSpPr>
          <p:spPr>
            <a:xfrm>
              <a:off x="6411464" y="2445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Wave 177"/>
            <p:cNvSpPr/>
            <p:nvPr/>
          </p:nvSpPr>
          <p:spPr>
            <a:xfrm>
              <a:off x="6563864" y="2598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Wave 178"/>
            <p:cNvSpPr/>
            <p:nvPr/>
          </p:nvSpPr>
          <p:spPr>
            <a:xfrm>
              <a:off x="6716264" y="2750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Wave 179"/>
            <p:cNvSpPr/>
            <p:nvPr/>
          </p:nvSpPr>
          <p:spPr>
            <a:xfrm>
              <a:off x="6868664" y="2903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Wave 180"/>
            <p:cNvSpPr/>
            <p:nvPr/>
          </p:nvSpPr>
          <p:spPr>
            <a:xfrm>
              <a:off x="7021064" y="3055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Wave 181"/>
            <p:cNvSpPr/>
            <p:nvPr/>
          </p:nvSpPr>
          <p:spPr>
            <a:xfrm>
              <a:off x="7173464" y="32079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Wave 182"/>
            <p:cNvSpPr/>
            <p:nvPr/>
          </p:nvSpPr>
          <p:spPr>
            <a:xfrm>
              <a:off x="7325864" y="33603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Wave 183"/>
            <p:cNvSpPr/>
            <p:nvPr/>
          </p:nvSpPr>
          <p:spPr>
            <a:xfrm>
              <a:off x="7478264" y="35127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Wave 184"/>
            <p:cNvSpPr/>
            <p:nvPr/>
          </p:nvSpPr>
          <p:spPr>
            <a:xfrm>
              <a:off x="7630664" y="36651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Wave 185"/>
            <p:cNvSpPr/>
            <p:nvPr/>
          </p:nvSpPr>
          <p:spPr>
            <a:xfrm>
              <a:off x="7783064" y="3817559"/>
              <a:ext cx="216183" cy="285075"/>
            </a:xfrm>
            <a:prstGeom prst="wav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TextBox 187"/>
            <p:cNvSpPr txBox="1"/>
            <p:nvPr/>
          </p:nvSpPr>
          <p:spPr>
            <a:xfrm>
              <a:off x="6181312" y="2086231"/>
              <a:ext cx="184666" cy="369332"/>
            </a:xfrm>
            <a:prstGeom prst="rect">
              <a:avLst/>
            </a:prstGeom>
            <a:noFill/>
          </p:spPr>
          <p:txBody>
            <a:bodyPr wrap="none" rtlCol="0">
              <a:spAutoFit/>
            </a:bodyPr>
            <a:lstStyle/>
            <a:p>
              <a:endParaRPr lang="en-US" dirty="0"/>
            </a:p>
          </p:txBody>
        </p:sp>
      </p:grpSp>
      <p:sp>
        <p:nvSpPr>
          <p:cNvPr id="194" name="TextBox 193"/>
          <p:cNvSpPr txBox="1"/>
          <p:nvPr/>
        </p:nvSpPr>
        <p:spPr>
          <a:xfrm>
            <a:off x="838637" y="3820799"/>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1</a:t>
            </a:r>
            <a:endParaRPr lang="en-US" baseline="-25000" dirty="0"/>
          </a:p>
        </p:txBody>
      </p:sp>
      <p:sp>
        <p:nvSpPr>
          <p:cNvPr id="196" name="TextBox 195"/>
          <p:cNvSpPr txBox="1"/>
          <p:nvPr/>
        </p:nvSpPr>
        <p:spPr>
          <a:xfrm>
            <a:off x="1740616" y="3833757"/>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2</a:t>
            </a:r>
            <a:endParaRPr lang="en-US" baseline="-25000" dirty="0"/>
          </a:p>
        </p:txBody>
      </p:sp>
      <p:sp>
        <p:nvSpPr>
          <p:cNvPr id="198" name="TextBox 197"/>
          <p:cNvSpPr txBox="1"/>
          <p:nvPr/>
        </p:nvSpPr>
        <p:spPr>
          <a:xfrm>
            <a:off x="2551719" y="3826099"/>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3</a:t>
            </a:r>
            <a:endParaRPr lang="en-US" baseline="-25000" dirty="0"/>
          </a:p>
        </p:txBody>
      </p:sp>
      <p:sp>
        <p:nvSpPr>
          <p:cNvPr id="200" name="TextBox 199"/>
          <p:cNvSpPr txBox="1"/>
          <p:nvPr/>
        </p:nvSpPr>
        <p:spPr>
          <a:xfrm>
            <a:off x="3313191" y="3800007"/>
            <a:ext cx="569366" cy="369324"/>
          </a:xfrm>
          <a:prstGeom prst="rect">
            <a:avLst/>
          </a:prstGeom>
          <a:noFill/>
        </p:spPr>
        <p:txBody>
          <a:bodyPr wrap="none" lIns="91430" tIns="45716" rIns="91430" bIns="45716" rtlCol="0">
            <a:spAutoFit/>
          </a:bodyPr>
          <a:lstStyle/>
          <a:p>
            <a:r>
              <a:rPr lang="en-US" dirty="0"/>
              <a:t>S</a:t>
            </a:r>
            <a:r>
              <a:rPr lang="en-US" dirty="0" smtClean="0"/>
              <a:t>ID</a:t>
            </a:r>
            <a:r>
              <a:rPr lang="en-US" baseline="-25000" dirty="0" smtClean="0"/>
              <a:t>4</a:t>
            </a:r>
            <a:endParaRPr lang="en-US" baseline="-25000" dirty="0"/>
          </a:p>
        </p:txBody>
      </p:sp>
      <p:cxnSp>
        <p:nvCxnSpPr>
          <p:cNvPr id="204" name="Straight Arrow Connector 203"/>
          <p:cNvCxnSpPr/>
          <p:nvPr/>
        </p:nvCxnSpPr>
        <p:spPr>
          <a:xfrm>
            <a:off x="512585" y="4088514"/>
            <a:ext cx="0" cy="2294444"/>
          </a:xfrm>
          <a:prstGeom prst="straightConnector1">
            <a:avLst/>
          </a:prstGeom>
          <a:ln w="5715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08" name="TextBox 207"/>
          <p:cNvSpPr txBox="1"/>
          <p:nvPr/>
        </p:nvSpPr>
        <p:spPr>
          <a:xfrm rot="16200000">
            <a:off x="-145138" y="4818119"/>
            <a:ext cx="659610" cy="369324"/>
          </a:xfrm>
          <a:prstGeom prst="rect">
            <a:avLst/>
          </a:prstGeom>
          <a:noFill/>
        </p:spPr>
        <p:txBody>
          <a:bodyPr wrap="none" lIns="91430" tIns="45716" rIns="91430" bIns="45716" rtlCol="0">
            <a:spAutoFit/>
          </a:bodyPr>
          <a:lstStyle/>
          <a:p>
            <a:r>
              <a:rPr lang="en-US" b="1" dirty="0" smtClean="0"/>
              <a:t>Time</a:t>
            </a:r>
            <a:endParaRPr lang="en-US" b="1" dirty="0"/>
          </a:p>
        </p:txBody>
      </p:sp>
      <p:sp>
        <p:nvSpPr>
          <p:cNvPr id="211" name="Right Brace 210"/>
          <p:cNvSpPr/>
          <p:nvPr/>
        </p:nvSpPr>
        <p:spPr>
          <a:xfrm>
            <a:off x="4223946" y="5061647"/>
            <a:ext cx="861396" cy="1135397"/>
          </a:xfrm>
          <a:prstGeom prst="rightBrac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lIns="91430" tIns="45716" rIns="91430" bIns="45716" rtlCol="0" anchor="ctr"/>
          <a:lstStyle/>
          <a:p>
            <a:pPr algn="ctr"/>
            <a:endParaRPr lang="en-US"/>
          </a:p>
        </p:txBody>
      </p:sp>
      <p:sp>
        <p:nvSpPr>
          <p:cNvPr id="213" name="Left Arrow 212"/>
          <p:cNvSpPr/>
          <p:nvPr/>
        </p:nvSpPr>
        <p:spPr>
          <a:xfrm rot="16200000">
            <a:off x="1144351" y="3363833"/>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4" name="Left Arrow 213"/>
          <p:cNvSpPr/>
          <p:nvPr/>
        </p:nvSpPr>
        <p:spPr>
          <a:xfrm rot="16200000">
            <a:off x="1951353" y="3334567"/>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5" name="Left Arrow 214"/>
          <p:cNvSpPr/>
          <p:nvPr/>
        </p:nvSpPr>
        <p:spPr>
          <a:xfrm rot="16200000">
            <a:off x="2782598" y="3363832"/>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6" name="Left Arrow 215"/>
          <p:cNvSpPr/>
          <p:nvPr/>
        </p:nvSpPr>
        <p:spPr>
          <a:xfrm rot="16200000">
            <a:off x="3602439" y="3363833"/>
            <a:ext cx="668132"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7" name="TextBox 216"/>
          <p:cNvSpPr txBox="1"/>
          <p:nvPr/>
        </p:nvSpPr>
        <p:spPr>
          <a:xfrm>
            <a:off x="4948887" y="3525030"/>
            <a:ext cx="4211389" cy="584767"/>
          </a:xfrm>
          <a:prstGeom prst="rect">
            <a:avLst/>
          </a:prstGeom>
          <a:noFill/>
        </p:spPr>
        <p:txBody>
          <a:bodyPr wrap="none" lIns="91430" tIns="45716" rIns="91430" bIns="45716" rtlCol="0">
            <a:spAutoFit/>
          </a:bodyPr>
          <a:lstStyle/>
          <a:p>
            <a:r>
              <a:rPr lang="en-US" sz="1600" dirty="0">
                <a:solidFill>
                  <a:srgbClr val="FF0000"/>
                </a:solidFill>
              </a:rPr>
              <a:t>GET</a:t>
            </a:r>
          </a:p>
          <a:p>
            <a:r>
              <a:rPr lang="en-US" sz="1600" dirty="0">
                <a:solidFill>
                  <a:srgbClr val="FF0000"/>
                </a:solidFill>
              </a:rPr>
              <a:t>?query=</a:t>
            </a:r>
            <a:r>
              <a:rPr lang="en-US" sz="1600" dirty="0" err="1">
                <a:solidFill>
                  <a:srgbClr val="FF0000"/>
                </a:solidFill>
              </a:rPr>
              <a:t>true&amp;ts_timestamp</a:t>
            </a:r>
            <a:r>
              <a:rPr lang="en-US" sz="1600" dirty="0">
                <a:solidFill>
                  <a:srgbClr val="FF0000"/>
                </a:solidFill>
              </a:rPr>
              <a:t>=gt:now-100,ls=now</a:t>
            </a:r>
          </a:p>
        </p:txBody>
      </p:sp>
      <p:sp>
        <p:nvSpPr>
          <p:cNvPr id="218" name="Left Arrow 217"/>
          <p:cNvSpPr/>
          <p:nvPr/>
        </p:nvSpPr>
        <p:spPr>
          <a:xfrm rot="16200000">
            <a:off x="6428059" y="4380288"/>
            <a:ext cx="996783" cy="574882"/>
          </a:xfrm>
          <a:prstGeom prst="leftArrow">
            <a:avLst>
              <a:gd name="adj1" fmla="val 50000"/>
              <a:gd name="adj2" fmla="val 31636"/>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19" name="TextBox 218"/>
          <p:cNvSpPr txBox="1"/>
          <p:nvPr/>
        </p:nvSpPr>
        <p:spPr>
          <a:xfrm>
            <a:off x="3264614" y="1285954"/>
            <a:ext cx="5202345" cy="584767"/>
          </a:xfrm>
          <a:prstGeom prst="rect">
            <a:avLst/>
          </a:prstGeom>
          <a:noFill/>
        </p:spPr>
        <p:txBody>
          <a:bodyPr wrap="none" lIns="91430" tIns="45716" rIns="91430" bIns="45716" rtlCol="0">
            <a:spAutoFit/>
          </a:bodyPr>
          <a:lstStyle/>
          <a:p>
            <a:r>
              <a:rPr lang="en-US" sz="1600" dirty="0">
                <a:solidFill>
                  <a:srgbClr val="FF0000"/>
                </a:solidFill>
              </a:rPr>
              <a:t>GET</a:t>
            </a:r>
          </a:p>
          <a:p>
            <a:r>
              <a:rPr lang="en-US" sz="1600" dirty="0">
                <a:solidFill>
                  <a:srgbClr val="FF0000"/>
                </a:solidFill>
              </a:rPr>
              <a:t>/SDH/spaces/*?query=</a:t>
            </a:r>
            <a:r>
              <a:rPr lang="en-US" sz="1600" dirty="0" err="1">
                <a:solidFill>
                  <a:srgbClr val="FF0000"/>
                </a:solidFill>
              </a:rPr>
              <a:t>true&amp;props_metertype</a:t>
            </a:r>
            <a:r>
              <a:rPr lang="en-US" sz="1600" dirty="0">
                <a:solidFill>
                  <a:srgbClr val="FF0000"/>
                </a:solidFill>
              </a:rPr>
              <a:t>=</a:t>
            </a:r>
            <a:r>
              <a:rPr lang="en-US" sz="1600" dirty="0" err="1">
                <a:solidFill>
                  <a:srgbClr val="FF0000"/>
                </a:solidFill>
              </a:rPr>
              <a:t>powermeter</a:t>
            </a:r>
            <a:endParaRPr lang="en-US" sz="1600" dirty="0">
              <a:solidFill>
                <a:srgbClr val="FF0000"/>
              </a:solidFill>
            </a:endParaRPr>
          </a:p>
        </p:txBody>
      </p:sp>
      <p:sp>
        <p:nvSpPr>
          <p:cNvPr id="220" name="Oval 219"/>
          <p:cNvSpPr/>
          <p:nvPr/>
        </p:nvSpPr>
        <p:spPr>
          <a:xfrm>
            <a:off x="2493514" y="1578343"/>
            <a:ext cx="467854" cy="438927"/>
          </a:xfrm>
          <a:prstGeom prst="ellipse">
            <a:avLst/>
          </a:prstGeom>
          <a:solidFill>
            <a:srgbClr val="FF0000">
              <a:alpha val="45000"/>
            </a:srgb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223" name="TextBox 222"/>
          <p:cNvSpPr txBox="1"/>
          <p:nvPr/>
        </p:nvSpPr>
        <p:spPr>
          <a:xfrm>
            <a:off x="4677627" y="2040987"/>
            <a:ext cx="3059677" cy="1477319"/>
          </a:xfrm>
          <a:prstGeom prst="rect">
            <a:avLst/>
          </a:prstGeom>
          <a:solidFill>
            <a:schemeClr val="bg1"/>
          </a:solidFill>
          <a:ln>
            <a:solidFill>
              <a:schemeClr val="tx1"/>
            </a:solidFill>
          </a:ln>
        </p:spPr>
        <p:txBody>
          <a:bodyPr wrap="square" lIns="91430" tIns="45716" rIns="91430" bIns="45716" rtlCol="0">
            <a:spAutoFit/>
          </a:bodyPr>
          <a:lstStyle/>
          <a:p>
            <a:r>
              <a:rPr lang="en-US" dirty="0" smtClean="0"/>
              <a:t>{</a:t>
            </a:r>
          </a:p>
          <a:p>
            <a:r>
              <a:rPr lang="en-US" dirty="0" smtClean="0"/>
              <a:t>“</a:t>
            </a:r>
            <a:r>
              <a:rPr lang="en-US" dirty="0" err="1" smtClean="0"/>
              <a:t>metertype</a:t>
            </a:r>
            <a:r>
              <a:rPr lang="en-US" dirty="0" smtClean="0"/>
              <a:t>”:”</a:t>
            </a:r>
            <a:r>
              <a:rPr lang="en-US" dirty="0" err="1" smtClean="0"/>
              <a:t>powermeter</a:t>
            </a:r>
            <a:r>
              <a:rPr lang="en-US" dirty="0" smtClean="0"/>
              <a:t>”,</a:t>
            </a:r>
          </a:p>
          <a:p>
            <a:r>
              <a:rPr lang="en-US" dirty="0" smtClean="0"/>
              <a:t>“</a:t>
            </a:r>
            <a:r>
              <a:rPr lang="en-US" dirty="0" err="1" smtClean="0"/>
              <a:t>desc</a:t>
            </a:r>
            <a:r>
              <a:rPr lang="en-US" dirty="0" smtClean="0"/>
              <a:t>”:”Electric power meter”,</a:t>
            </a:r>
          </a:p>
          <a:p>
            <a:r>
              <a:rPr lang="en-US" dirty="0" smtClean="0"/>
              <a:t>“timestamp”: 1290500046</a:t>
            </a:r>
          </a:p>
          <a:p>
            <a:r>
              <a:rPr lang="en-US" dirty="0" smtClean="0"/>
              <a:t>}</a:t>
            </a:r>
            <a:endParaRPr lang="en-US" dirty="0"/>
          </a:p>
        </p:txBody>
      </p:sp>
      <p:sp>
        <p:nvSpPr>
          <p:cNvPr id="97" name="TextBox 96"/>
          <p:cNvSpPr txBox="1"/>
          <p:nvPr/>
        </p:nvSpPr>
        <p:spPr>
          <a:xfrm>
            <a:off x="831487" y="2551064"/>
            <a:ext cx="877143" cy="369324"/>
          </a:xfrm>
          <a:prstGeom prst="rect">
            <a:avLst/>
          </a:prstGeom>
          <a:noFill/>
          <a:ln w="12700">
            <a:noFill/>
          </a:ln>
        </p:spPr>
        <p:txBody>
          <a:bodyPr wrap="none" lIns="91430" tIns="45716" rIns="91430" bIns="45716" rtlCol="0">
            <a:spAutoFit/>
          </a:bodyPr>
          <a:lstStyle/>
          <a:p>
            <a:r>
              <a:rPr lang="en-US" dirty="0" smtClean="0"/>
              <a:t>/power</a:t>
            </a:r>
          </a:p>
        </p:txBody>
      </p:sp>
      <p:sp>
        <p:nvSpPr>
          <p:cNvPr id="98" name="TextBox 97"/>
          <p:cNvSpPr txBox="1"/>
          <p:nvPr/>
        </p:nvSpPr>
        <p:spPr>
          <a:xfrm>
            <a:off x="3031575" y="2514011"/>
            <a:ext cx="771645" cy="369324"/>
          </a:xfrm>
          <a:prstGeom prst="rect">
            <a:avLst/>
          </a:prstGeom>
          <a:noFill/>
          <a:ln w="12700">
            <a:noFill/>
          </a:ln>
        </p:spPr>
        <p:txBody>
          <a:bodyPr wrap="none" lIns="91430" tIns="45716" rIns="91430" bIns="45716" rtlCol="0">
            <a:spAutoFit/>
          </a:bodyPr>
          <a:lstStyle/>
          <a:p>
            <a:r>
              <a:rPr lang="en-US" dirty="0" smtClean="0"/>
              <a:t>/temp</a:t>
            </a:r>
          </a:p>
        </p:txBody>
      </p:sp>
      <p:sp>
        <p:nvSpPr>
          <p:cNvPr id="99" name="TextBox 98"/>
          <p:cNvSpPr txBox="1"/>
          <p:nvPr/>
        </p:nvSpPr>
        <p:spPr>
          <a:xfrm>
            <a:off x="2453321" y="2514011"/>
            <a:ext cx="700750" cy="369324"/>
          </a:xfrm>
          <a:prstGeom prst="rect">
            <a:avLst/>
          </a:prstGeom>
          <a:noFill/>
          <a:ln w="12700">
            <a:noFill/>
          </a:ln>
        </p:spPr>
        <p:txBody>
          <a:bodyPr wrap="none" lIns="91430" tIns="45716" rIns="91430" bIns="45716" rtlCol="0">
            <a:spAutoFit/>
          </a:bodyPr>
          <a:lstStyle/>
          <a:p>
            <a:r>
              <a:rPr lang="en-US" dirty="0" smtClean="0"/>
              <a:t>/hum</a:t>
            </a:r>
          </a:p>
        </p:txBody>
      </p:sp>
      <p:sp>
        <p:nvSpPr>
          <p:cNvPr id="100" name="TextBox 99"/>
          <p:cNvSpPr txBox="1"/>
          <p:nvPr/>
        </p:nvSpPr>
        <p:spPr>
          <a:xfrm>
            <a:off x="1806886" y="2514011"/>
            <a:ext cx="586123" cy="369324"/>
          </a:xfrm>
          <a:prstGeom prst="rect">
            <a:avLst/>
          </a:prstGeom>
          <a:noFill/>
          <a:ln w="12700">
            <a:noFill/>
          </a:ln>
        </p:spPr>
        <p:txBody>
          <a:bodyPr wrap="none" lIns="91430" tIns="45716" rIns="91430" bIns="45716" rtlCol="0">
            <a:spAutoFit/>
          </a:bodyPr>
          <a:lstStyle/>
          <a:p>
            <a:r>
              <a:rPr lang="en-US" dirty="0" smtClean="0"/>
              <a:t>/par</a:t>
            </a:r>
          </a:p>
        </p:txBody>
      </p:sp>
      <p:pic>
        <p:nvPicPr>
          <p:cNvPr id="23" name="Picture 22" descr="Screen shot 2011-04-05 at 10.36.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3969" y="5245390"/>
            <a:ext cx="3931443" cy="1511799"/>
          </a:xfrm>
          <a:prstGeom prst="rect">
            <a:avLst/>
          </a:prstGeom>
        </p:spPr>
      </p:pic>
    </p:spTree>
    <p:extLst>
      <p:ext uri="{BB962C8B-B14F-4D97-AF65-F5344CB8AC3E}">
        <p14:creationId xmlns:p14="http://schemas.microsoft.com/office/powerpoint/2010/main" val="1490434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7"/>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3"/>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2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32" grpId="0" animBg="1"/>
      <p:bldP spid="194" grpId="0"/>
      <p:bldP spid="196" grpId="0"/>
      <p:bldP spid="198" grpId="0"/>
      <p:bldP spid="200" grpId="0"/>
      <p:bldP spid="208" grpId="0"/>
      <p:bldP spid="211" grpId="0" animBg="1"/>
      <p:bldP spid="213" grpId="0" animBg="1"/>
      <p:bldP spid="214" grpId="0" animBg="1"/>
      <p:bldP spid="215" grpId="0" animBg="1"/>
      <p:bldP spid="216" grpId="0" animBg="1"/>
      <p:bldP spid="217" grpId="0"/>
      <p:bldP spid="218" grpId="0" animBg="1"/>
      <p:bldP spid="218" grpId="1" animBg="1"/>
      <p:bldP spid="219" grpId="0"/>
      <p:bldP spid="220" grpId="0" animBg="1"/>
      <p:bldP spid="223" grpId="0" animBg="1"/>
      <p:bldP spid="22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Complications</a:t>
            </a:r>
            <a:endParaRPr lang="en-US" b="1" dirty="0"/>
          </a:p>
        </p:txBody>
      </p:sp>
      <p:sp>
        <p:nvSpPr>
          <p:cNvPr id="9" name="Content Placeholder 8"/>
          <p:cNvSpPr>
            <a:spLocks noGrp="1"/>
          </p:cNvSpPr>
          <p:nvPr>
            <p:ph idx="1"/>
          </p:nvPr>
        </p:nvSpPr>
        <p:spPr/>
        <p:txBody>
          <a:bodyPr>
            <a:normAutofit fontScale="92500" lnSpcReduction="10000"/>
          </a:bodyPr>
          <a:lstStyle/>
          <a:p>
            <a:pPr marL="0" indent="0">
              <a:buNone/>
            </a:pPr>
            <a:endParaRPr lang="en-US" dirty="0"/>
          </a:p>
          <a:p>
            <a:r>
              <a:rPr lang="en-US" dirty="0" smtClean="0"/>
              <a:t>Thousands of sensors in </a:t>
            </a:r>
            <a:r>
              <a:rPr lang="en-US" b="1" dirty="0" smtClean="0">
                <a:solidFill>
                  <a:srgbClr val="C0504D"/>
                </a:solidFill>
              </a:rPr>
              <a:t>separate silos</a:t>
            </a:r>
          </a:p>
          <a:p>
            <a:pPr lvl="1"/>
            <a:r>
              <a:rPr lang="en-US" dirty="0" smtClean="0"/>
              <a:t>No holistic view,</a:t>
            </a:r>
            <a:r>
              <a:rPr lang="en-US" b="1" dirty="0" smtClean="0"/>
              <a:t> information sharing or extensibility</a:t>
            </a:r>
          </a:p>
          <a:p>
            <a:endParaRPr lang="en-US" dirty="0" smtClean="0"/>
          </a:p>
          <a:p>
            <a:r>
              <a:rPr lang="en-US" dirty="0" smtClean="0"/>
              <a:t>Many legacy/emerging </a:t>
            </a:r>
            <a:r>
              <a:rPr lang="en-US" b="1" dirty="0" smtClean="0">
                <a:solidFill>
                  <a:srgbClr val="C0504D"/>
                </a:solidFill>
              </a:rPr>
              <a:t>standards and interfaces</a:t>
            </a:r>
          </a:p>
          <a:p>
            <a:pPr lvl="1"/>
            <a:r>
              <a:rPr lang="en-US" dirty="0" smtClean="0"/>
              <a:t>No integration, portability,</a:t>
            </a:r>
            <a:r>
              <a:rPr lang="en-US" b="1" dirty="0"/>
              <a:t> scale</a:t>
            </a:r>
            <a:endParaRPr lang="en-US" dirty="0" smtClean="0"/>
          </a:p>
          <a:p>
            <a:endParaRPr lang="en-US" dirty="0" smtClean="0"/>
          </a:p>
          <a:p>
            <a:r>
              <a:rPr lang="en-US" dirty="0" smtClean="0"/>
              <a:t>Buildings are living entities, </a:t>
            </a:r>
            <a:r>
              <a:rPr lang="en-US" b="1" dirty="0" smtClean="0">
                <a:solidFill>
                  <a:srgbClr val="C0504D"/>
                </a:solidFill>
              </a:rPr>
              <a:t>constantly evolving</a:t>
            </a:r>
          </a:p>
          <a:p>
            <a:pPr lvl="1"/>
            <a:r>
              <a:rPr lang="en-US" dirty="0" smtClean="0"/>
              <a:t>Difficult to </a:t>
            </a:r>
            <a:r>
              <a:rPr lang="en-US" b="1" dirty="0" smtClean="0"/>
              <a:t>manage</a:t>
            </a:r>
          </a:p>
        </p:txBody>
      </p:sp>
    </p:spTree>
    <p:extLst>
      <p:ext uri="{BB962C8B-B14F-4D97-AF65-F5344CB8AC3E}">
        <p14:creationId xmlns:p14="http://schemas.microsoft.com/office/powerpoint/2010/main" val="152738221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Applications</a:t>
            </a:r>
            <a:endParaRPr lang="en-US" b="1" dirty="0"/>
          </a:p>
        </p:txBody>
      </p:sp>
      <p:sp>
        <p:nvSpPr>
          <p:cNvPr id="8" name="Content Placeholder 7"/>
          <p:cNvSpPr>
            <a:spLocks noGrp="1"/>
          </p:cNvSpPr>
          <p:nvPr>
            <p:ph sz="half" idx="2"/>
          </p:nvPr>
        </p:nvSpPr>
        <p:spPr>
          <a:xfrm>
            <a:off x="457200" y="1417638"/>
            <a:ext cx="4040188" cy="3951288"/>
          </a:xfrm>
        </p:spPr>
        <p:txBody>
          <a:bodyPr/>
          <a:lstStyle/>
          <a:p>
            <a:r>
              <a:rPr lang="en-US" dirty="0" smtClean="0"/>
              <a:t>Mobile application for energy auditing</a:t>
            </a:r>
          </a:p>
          <a:p>
            <a:r>
              <a:rPr lang="en-US" dirty="0" smtClean="0"/>
              <a:t>Data </a:t>
            </a:r>
            <a:r>
              <a:rPr lang="en-US" dirty="0" smtClean="0"/>
              <a:t>and building configuration viewers</a:t>
            </a:r>
          </a:p>
          <a:p>
            <a:r>
              <a:rPr lang="en-US" dirty="0" smtClean="0"/>
              <a:t>Statistical analysis application in </a:t>
            </a:r>
            <a:r>
              <a:rPr lang="en-US" dirty="0" err="1" smtClean="0"/>
              <a:t>Matlab</a:t>
            </a:r>
            <a:endParaRPr lang="en-US" dirty="0" smtClean="0"/>
          </a:p>
        </p:txBody>
      </p:sp>
      <p:pic>
        <p:nvPicPr>
          <p:cNvPr id="10" name="Picture 9"/>
          <p:cNvPicPr>
            <a:picLocks noChangeAspect="1"/>
          </p:cNvPicPr>
          <p:nvPr/>
        </p:nvPicPr>
        <p:blipFill>
          <a:blip r:embed="rId2"/>
          <a:stretch>
            <a:fillRect/>
          </a:stretch>
        </p:blipFill>
        <p:spPr>
          <a:xfrm>
            <a:off x="6301447" y="1277938"/>
            <a:ext cx="3014133" cy="2260600"/>
          </a:xfrm>
          <a:prstGeom prst="rect">
            <a:avLst/>
          </a:prstGeom>
        </p:spPr>
      </p:pic>
      <p:pic>
        <p:nvPicPr>
          <p:cNvPr id="14" name="Picture 13" descr="Screen shot 2012-08-10 at 12.5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667" y="1417638"/>
            <a:ext cx="2698880" cy="1942356"/>
          </a:xfrm>
          <a:prstGeom prst="rect">
            <a:avLst/>
          </a:prstGeom>
        </p:spPr>
      </p:pic>
      <p:pic>
        <p:nvPicPr>
          <p:cNvPr id="15" name="Picture 14" descr="Screen shot 2012-04-13 at 1.55.46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333" y="4178810"/>
            <a:ext cx="3702867" cy="217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Screen shot 2013-06-26 at 2.24.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666" y="3538538"/>
            <a:ext cx="4680434" cy="2908300"/>
          </a:xfrm>
          <a:prstGeom prst="rect">
            <a:avLst/>
          </a:prstGeom>
        </p:spPr>
      </p:pic>
    </p:spTree>
    <p:extLst>
      <p:ext uri="{BB962C8B-B14F-4D97-AF65-F5344CB8AC3E}">
        <p14:creationId xmlns:p14="http://schemas.microsoft.com/office/powerpoint/2010/main" val="1033886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Using intelligent data analysis to detect abnormal energy consumption in buildings;  John Seem, Johnson Controls [1]</a:t>
            </a:r>
          </a:p>
          <a:p>
            <a:pPr lvl="1"/>
            <a:r>
              <a:rPr lang="en-US" dirty="0" smtClean="0"/>
              <a:t>Uses </a:t>
            </a:r>
            <a:r>
              <a:rPr lang="en-US" b="1" dirty="0" smtClean="0"/>
              <a:t>electrical feeds </a:t>
            </a:r>
            <a:r>
              <a:rPr lang="en-US" dirty="0" smtClean="0"/>
              <a:t>to find anomalous electrical signatures</a:t>
            </a:r>
          </a:p>
          <a:p>
            <a:r>
              <a:rPr lang="en-US" dirty="0" smtClean="0"/>
              <a:t>Methods </a:t>
            </a:r>
            <a:r>
              <a:rPr lang="en-US" dirty="0"/>
              <a:t>for Fault Detection, Diagnostics, </a:t>
            </a:r>
            <a:r>
              <a:rPr lang="en-US" dirty="0" smtClean="0"/>
              <a:t>and Prognostics </a:t>
            </a:r>
            <a:r>
              <a:rPr lang="en-US" dirty="0"/>
              <a:t>for Building </a:t>
            </a:r>
            <a:r>
              <a:rPr lang="en-US" dirty="0" smtClean="0"/>
              <a:t>Systems [2]</a:t>
            </a:r>
          </a:p>
          <a:p>
            <a:pPr lvl="1"/>
            <a:r>
              <a:rPr lang="en-US" dirty="0" smtClean="0"/>
              <a:t>100+ papers surveyed</a:t>
            </a:r>
          </a:p>
          <a:p>
            <a:pPr lvl="1"/>
            <a:r>
              <a:rPr lang="en-US" b="1" dirty="0" smtClean="0"/>
              <a:t>HVAC and Refrigeration</a:t>
            </a:r>
          </a:p>
          <a:p>
            <a:pPr lvl="2"/>
            <a:r>
              <a:rPr lang="en-US" dirty="0" smtClean="0"/>
              <a:t>Air handling units</a:t>
            </a:r>
          </a:p>
          <a:p>
            <a:pPr lvl="2"/>
            <a:r>
              <a:rPr lang="en-US" dirty="0" smtClean="0"/>
              <a:t>Compressors, pumps</a:t>
            </a:r>
          </a:p>
          <a:p>
            <a:pPr lvl="2"/>
            <a:r>
              <a:rPr lang="en-US" dirty="0" smtClean="0"/>
              <a:t>Ventilation</a:t>
            </a:r>
          </a:p>
          <a:p>
            <a:r>
              <a:rPr lang="en-US" dirty="0" smtClean="0"/>
              <a:t>Site-specific model and/or complex parameter tuning</a:t>
            </a:r>
          </a:p>
          <a:p>
            <a:pPr lvl="1"/>
            <a:r>
              <a:rPr lang="en-US" b="1" u="sng" dirty="0" smtClean="0">
                <a:solidFill>
                  <a:srgbClr val="FF0000"/>
                </a:solidFill>
              </a:rPr>
              <a:t>Integration &amp; tuning overhead limits scalability</a:t>
            </a:r>
            <a:endParaRPr lang="en-US" b="1" u="sng" dirty="0">
              <a:solidFill>
                <a:srgbClr val="FF0000"/>
              </a:solidFill>
            </a:endParaRPr>
          </a:p>
        </p:txBody>
      </p:sp>
    </p:spTree>
    <p:extLst>
      <p:ext uri="{BB962C8B-B14F-4D97-AF65-F5344CB8AC3E}">
        <p14:creationId xmlns:p14="http://schemas.microsoft.com/office/powerpoint/2010/main" val="896336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Design Goals</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Scalable</a:t>
            </a:r>
          </a:p>
          <a:p>
            <a:pPr lvl="1"/>
            <a:r>
              <a:rPr lang="en-US" dirty="0" smtClean="0"/>
              <a:t>Any building, any data source, everywhere</a:t>
            </a:r>
          </a:p>
          <a:p>
            <a:pPr lvl="1"/>
            <a:r>
              <a:rPr lang="en-US" dirty="0" smtClean="0"/>
              <a:t>Simple </a:t>
            </a:r>
            <a:r>
              <a:rPr lang="en-US" dirty="0" smtClean="0"/>
              <a:t>tuning</a:t>
            </a:r>
          </a:p>
          <a:p>
            <a:pPr marL="457200" lvl="1" indent="0">
              <a:buNone/>
            </a:pPr>
            <a:endParaRPr lang="en-US" dirty="0" smtClean="0"/>
          </a:p>
          <a:p>
            <a:pPr marL="514350" indent="-514350">
              <a:buFont typeface="+mj-lt"/>
              <a:buAutoNum type="arabicPeriod"/>
            </a:pPr>
            <a:r>
              <a:rPr lang="en-US" dirty="0" smtClean="0"/>
              <a:t>Range-based accuracy</a:t>
            </a:r>
          </a:p>
          <a:p>
            <a:pPr lvl="1"/>
            <a:r>
              <a:rPr lang="en-US" dirty="0" smtClean="0"/>
              <a:t>Identify segment in data to focus on and search around</a:t>
            </a:r>
          </a:p>
        </p:txBody>
      </p:sp>
      <p:sp>
        <p:nvSpPr>
          <p:cNvPr id="4" name="TextBox 3"/>
          <p:cNvSpPr txBox="1"/>
          <p:nvPr/>
        </p:nvSpPr>
        <p:spPr>
          <a:xfrm>
            <a:off x="2269495" y="5769591"/>
            <a:ext cx="4910995" cy="523220"/>
          </a:xfrm>
          <a:prstGeom prst="rect">
            <a:avLst/>
          </a:prstGeom>
          <a:noFill/>
        </p:spPr>
        <p:txBody>
          <a:bodyPr wrap="none" rtlCol="0">
            <a:spAutoFit/>
          </a:bodyPr>
          <a:lstStyle/>
          <a:p>
            <a:r>
              <a:rPr lang="en-US" sz="2800" b="1" dirty="0" smtClean="0">
                <a:solidFill>
                  <a:srgbClr val="FF0000"/>
                </a:solidFill>
              </a:rPr>
              <a:t>Tradeoff accuracy for scalability</a:t>
            </a:r>
            <a:endParaRPr lang="en-US" sz="2800" b="1" dirty="0">
              <a:solidFill>
                <a:srgbClr val="FF0000"/>
              </a:solidFill>
            </a:endParaRPr>
          </a:p>
        </p:txBody>
      </p:sp>
    </p:spTree>
    <p:extLst>
      <p:ext uri="{BB962C8B-B14F-4D97-AF65-F5344CB8AC3E}">
        <p14:creationId xmlns:p14="http://schemas.microsoft.com/office/powerpoint/2010/main" val="3331965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Goal: System Properties</a:t>
            </a:r>
            <a:endParaRPr lang="en-US" b="1" dirty="0"/>
          </a:p>
        </p:txBody>
      </p:sp>
      <p:sp>
        <p:nvSpPr>
          <p:cNvPr id="3" name="Content Placeholder 2"/>
          <p:cNvSpPr>
            <a:spLocks noGrp="1"/>
          </p:cNvSpPr>
          <p:nvPr>
            <p:ph idx="1"/>
          </p:nvPr>
        </p:nvSpPr>
        <p:spPr/>
        <p:txBody>
          <a:bodyPr>
            <a:normAutofit fontScale="85000" lnSpcReduction="20000"/>
          </a:bodyPr>
          <a:lstStyle/>
          <a:p>
            <a:r>
              <a:rPr lang="en-US" b="1" dirty="0" smtClean="0">
                <a:solidFill>
                  <a:srgbClr val="C0504D"/>
                </a:solidFill>
              </a:rPr>
              <a:t>Extensibility</a:t>
            </a:r>
            <a:endParaRPr lang="en-US" b="1" dirty="0" smtClean="0">
              <a:solidFill>
                <a:schemeClr val="tx2">
                  <a:lumMod val="60000"/>
                  <a:lumOff val="40000"/>
                </a:schemeClr>
              </a:solidFill>
            </a:endParaRPr>
          </a:p>
          <a:p>
            <a:pPr lvl="1"/>
            <a:r>
              <a:rPr lang="en-US" b="1" dirty="0">
                <a:solidFill>
                  <a:schemeClr val="tx2">
                    <a:lumMod val="60000"/>
                    <a:lumOff val="40000"/>
                  </a:schemeClr>
                </a:solidFill>
              </a:rPr>
              <a:t>C</a:t>
            </a:r>
            <a:r>
              <a:rPr lang="en-US" b="1" dirty="0" smtClean="0">
                <a:solidFill>
                  <a:schemeClr val="tx2">
                    <a:lumMod val="60000"/>
                    <a:lumOff val="40000"/>
                  </a:schemeClr>
                </a:solidFill>
              </a:rPr>
              <a:t>omponent swapping/sharing, ease of expansion</a:t>
            </a:r>
            <a:endParaRPr lang="en-US" b="1" dirty="0" smtClean="0">
              <a:solidFill>
                <a:srgbClr val="FF0000"/>
              </a:solidFill>
            </a:endParaRPr>
          </a:p>
          <a:p>
            <a:endParaRPr lang="en-US" b="1" dirty="0" smtClean="0">
              <a:solidFill>
                <a:schemeClr val="tx2">
                  <a:lumMod val="60000"/>
                  <a:lumOff val="40000"/>
                </a:schemeClr>
              </a:solidFill>
            </a:endParaRPr>
          </a:p>
          <a:p>
            <a:r>
              <a:rPr lang="en-US" b="1" dirty="0" smtClean="0">
                <a:solidFill>
                  <a:srgbClr val="C0504D"/>
                </a:solidFill>
              </a:rPr>
              <a:t>Generalizability</a:t>
            </a:r>
            <a:endParaRPr lang="en-US" b="1" dirty="0" smtClean="0">
              <a:solidFill>
                <a:schemeClr val="tx2">
                  <a:lumMod val="60000"/>
                  <a:lumOff val="40000"/>
                </a:schemeClr>
              </a:solidFill>
            </a:endParaRPr>
          </a:p>
          <a:p>
            <a:pPr lvl="1"/>
            <a:r>
              <a:rPr lang="en-US" b="1" dirty="0" smtClean="0">
                <a:solidFill>
                  <a:schemeClr val="tx2">
                    <a:lumMod val="60000"/>
                    <a:lumOff val="40000"/>
                  </a:schemeClr>
                </a:solidFill>
              </a:rPr>
              <a:t>Support for diverse analytics/control applications</a:t>
            </a:r>
            <a:endParaRPr lang="en-US" b="1" dirty="0" smtClean="0">
              <a:solidFill>
                <a:srgbClr val="FF0000"/>
              </a:solidFill>
            </a:endParaRPr>
          </a:p>
          <a:p>
            <a:endParaRPr lang="en-US" b="1" dirty="0" smtClean="0">
              <a:solidFill>
                <a:schemeClr val="tx2">
                  <a:lumMod val="60000"/>
                  <a:lumOff val="40000"/>
                </a:schemeClr>
              </a:solidFill>
            </a:endParaRPr>
          </a:p>
          <a:p>
            <a:r>
              <a:rPr lang="en-US" b="1" dirty="0" smtClean="0">
                <a:solidFill>
                  <a:srgbClr val="C0504D"/>
                </a:solidFill>
              </a:rPr>
              <a:t>Scalability</a:t>
            </a:r>
            <a:endParaRPr lang="en-US" b="1" dirty="0" smtClean="0">
              <a:solidFill>
                <a:schemeClr val="tx2">
                  <a:lumMod val="60000"/>
                  <a:lumOff val="40000"/>
                </a:schemeClr>
              </a:solidFill>
            </a:endParaRPr>
          </a:p>
          <a:p>
            <a:pPr lvl="1"/>
            <a:r>
              <a:rPr lang="en-US" b="1" dirty="0" smtClean="0">
                <a:solidFill>
                  <a:schemeClr val="tx2">
                    <a:lumMod val="60000"/>
                    <a:lumOff val="40000"/>
                  </a:schemeClr>
                </a:solidFill>
              </a:rPr>
              <a:t>Should support thousands of streams</a:t>
            </a:r>
            <a:endParaRPr lang="en-US" b="1" dirty="0" smtClean="0">
              <a:solidFill>
                <a:srgbClr val="FF0000"/>
              </a:solidFill>
            </a:endParaRPr>
          </a:p>
          <a:p>
            <a:endParaRPr lang="en-US" b="1" dirty="0" smtClean="0">
              <a:solidFill>
                <a:schemeClr val="tx2">
                  <a:lumMod val="60000"/>
                  <a:lumOff val="40000"/>
                </a:schemeClr>
              </a:solidFill>
            </a:endParaRPr>
          </a:p>
          <a:p>
            <a:r>
              <a:rPr lang="en-US" b="1" dirty="0" smtClean="0">
                <a:solidFill>
                  <a:srgbClr val="C0504D"/>
                </a:solidFill>
              </a:rPr>
              <a:t>Ease of Management</a:t>
            </a:r>
            <a:endParaRPr lang="en-US" b="1" dirty="0" smtClean="0">
              <a:solidFill>
                <a:schemeClr val="tx2">
                  <a:lumMod val="60000"/>
                  <a:lumOff val="40000"/>
                </a:schemeClr>
              </a:solidFill>
            </a:endParaRPr>
          </a:p>
          <a:p>
            <a:pPr lvl="1"/>
            <a:r>
              <a:rPr lang="en-US" b="1" dirty="0" smtClean="0">
                <a:solidFill>
                  <a:schemeClr val="tx2">
                    <a:lumMod val="60000"/>
                    <a:lumOff val="40000"/>
                  </a:schemeClr>
                </a:solidFill>
              </a:rPr>
              <a:t>Should be manageable from one place</a:t>
            </a:r>
            <a:endParaRPr lang="en-US" b="1" dirty="0" smtClean="0">
              <a:solidFill>
                <a:srgbClr val="FF0000"/>
              </a:solidFill>
            </a:endParaRPr>
          </a:p>
        </p:txBody>
      </p:sp>
    </p:spTree>
    <p:extLst>
      <p:ext uri="{BB962C8B-B14F-4D97-AF65-F5344CB8AC3E}">
        <p14:creationId xmlns:p14="http://schemas.microsoft.com/office/powerpoint/2010/main" val="1479887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Alternate Approaches</a:t>
            </a:r>
            <a:endParaRPr lang="en-US" b="1" dirty="0"/>
          </a:p>
        </p:txBody>
      </p:sp>
      <p:sp>
        <p:nvSpPr>
          <p:cNvPr id="3" name="Can 2"/>
          <p:cNvSpPr/>
          <p:nvPr/>
        </p:nvSpPr>
        <p:spPr>
          <a:xfrm>
            <a:off x="1289469" y="2083423"/>
            <a:ext cx="1451377" cy="1580871"/>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DB</a:t>
            </a:r>
            <a:endParaRPr lang="en-US" dirty="0"/>
          </a:p>
        </p:txBody>
      </p:sp>
      <p:sp>
        <p:nvSpPr>
          <p:cNvPr id="4" name="TextBox 3"/>
          <p:cNvSpPr txBox="1"/>
          <p:nvPr/>
        </p:nvSpPr>
        <p:spPr>
          <a:xfrm>
            <a:off x="3505411" y="2204083"/>
            <a:ext cx="4134465" cy="646331"/>
          </a:xfrm>
          <a:prstGeom prst="rect">
            <a:avLst/>
          </a:prstGeom>
          <a:noFill/>
        </p:spPr>
        <p:txBody>
          <a:bodyPr wrap="none" rtlCol="0">
            <a:spAutoFit/>
          </a:bodyPr>
          <a:lstStyle/>
          <a:p>
            <a:pPr marL="285750" indent="-285750">
              <a:buFontTx/>
              <a:buChar char="•"/>
            </a:pPr>
            <a:r>
              <a:rPr lang="en-US" dirty="0" smtClean="0"/>
              <a:t>Ids to identify object (uniform id space)</a:t>
            </a:r>
          </a:p>
          <a:p>
            <a:pPr marL="285750" indent="-285750">
              <a:buFontTx/>
              <a:buChar char="•"/>
            </a:pPr>
            <a:r>
              <a:rPr lang="en-US" dirty="0" smtClean="0"/>
              <a:t>Metadata &amp; data storage</a:t>
            </a:r>
            <a:endParaRPr lang="en-US" dirty="0"/>
          </a:p>
        </p:txBody>
      </p:sp>
      <p:sp>
        <p:nvSpPr>
          <p:cNvPr id="5" name="TextBox 4"/>
          <p:cNvSpPr txBox="1"/>
          <p:nvPr/>
        </p:nvSpPr>
        <p:spPr>
          <a:xfrm>
            <a:off x="3505411" y="3005005"/>
            <a:ext cx="3608680" cy="369332"/>
          </a:xfrm>
          <a:prstGeom prst="rect">
            <a:avLst/>
          </a:prstGeom>
          <a:noFill/>
        </p:spPr>
        <p:txBody>
          <a:bodyPr wrap="none" rtlCol="0">
            <a:spAutoFit/>
          </a:bodyPr>
          <a:lstStyle/>
          <a:p>
            <a:pPr marL="285750" indent="-285750">
              <a:buFontTx/>
              <a:buChar char="•"/>
            </a:pPr>
            <a:r>
              <a:rPr lang="en-US" b="1" dirty="0" smtClean="0">
                <a:solidFill>
                  <a:srgbClr val="FF0000"/>
                </a:solidFill>
              </a:rPr>
              <a:t>No direct sensor/actuator access</a:t>
            </a:r>
          </a:p>
        </p:txBody>
      </p:sp>
      <p:pic>
        <p:nvPicPr>
          <p:cNvPr id="6" name="Picture 5" descr="Broadw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6433" y="4329008"/>
            <a:ext cx="4936259" cy="2214582"/>
          </a:xfrm>
          <a:prstGeom prst="rect">
            <a:avLst/>
          </a:prstGeom>
        </p:spPr>
      </p:pic>
      <p:sp>
        <p:nvSpPr>
          <p:cNvPr id="7" name="TextBox 6"/>
          <p:cNvSpPr txBox="1"/>
          <p:nvPr/>
        </p:nvSpPr>
        <p:spPr>
          <a:xfrm>
            <a:off x="5685005" y="4354744"/>
            <a:ext cx="3277572" cy="369332"/>
          </a:xfrm>
          <a:prstGeom prst="rect">
            <a:avLst/>
          </a:prstGeom>
          <a:noFill/>
        </p:spPr>
        <p:txBody>
          <a:bodyPr wrap="none" rtlCol="0">
            <a:spAutoFit/>
          </a:bodyPr>
          <a:lstStyle/>
          <a:p>
            <a:r>
              <a:rPr lang="en-US" dirty="0" smtClean="0"/>
              <a:t>Point name: </a:t>
            </a:r>
            <a:r>
              <a:rPr lang="en-US" b="1" dirty="0"/>
              <a:t>SDH.S1-01:CTL </a:t>
            </a:r>
            <a:r>
              <a:rPr lang="en-US" b="1" dirty="0" smtClean="0"/>
              <a:t>STPT</a:t>
            </a:r>
            <a:r>
              <a:rPr lang="en-US" dirty="0" smtClean="0"/>
              <a:t> </a:t>
            </a:r>
            <a:endParaRPr lang="en-US" dirty="0"/>
          </a:p>
        </p:txBody>
      </p:sp>
      <p:sp>
        <p:nvSpPr>
          <p:cNvPr id="8" name="TextBox 7"/>
          <p:cNvSpPr txBox="1"/>
          <p:nvPr/>
        </p:nvSpPr>
        <p:spPr>
          <a:xfrm>
            <a:off x="5685005" y="5165889"/>
            <a:ext cx="2557110" cy="923330"/>
          </a:xfrm>
          <a:prstGeom prst="rect">
            <a:avLst/>
          </a:prstGeom>
          <a:noFill/>
        </p:spPr>
        <p:txBody>
          <a:bodyPr wrap="none" rtlCol="0">
            <a:spAutoFit/>
          </a:bodyPr>
          <a:lstStyle/>
          <a:p>
            <a:pPr marL="285750" indent="-285750">
              <a:buFontTx/>
              <a:buChar char="•"/>
            </a:pPr>
            <a:r>
              <a:rPr lang="en-US" b="1" dirty="0" smtClean="0">
                <a:solidFill>
                  <a:srgbClr val="FF0000"/>
                </a:solidFill>
              </a:rPr>
              <a:t>No history</a:t>
            </a:r>
          </a:p>
          <a:p>
            <a:pPr marL="285750" indent="-285750">
              <a:buFontTx/>
              <a:buChar char="•"/>
            </a:pPr>
            <a:r>
              <a:rPr lang="en-US" b="1" dirty="0" smtClean="0">
                <a:solidFill>
                  <a:srgbClr val="FF0000"/>
                </a:solidFill>
              </a:rPr>
              <a:t>No metadata</a:t>
            </a:r>
          </a:p>
          <a:p>
            <a:pPr marL="285750" indent="-285750">
              <a:buFontTx/>
              <a:buChar char="•"/>
            </a:pPr>
            <a:r>
              <a:rPr lang="en-US" b="1" dirty="0" smtClean="0">
                <a:solidFill>
                  <a:srgbClr val="FF0000"/>
                </a:solidFill>
              </a:rPr>
              <a:t>Not easily extendable</a:t>
            </a:r>
          </a:p>
        </p:txBody>
      </p:sp>
    </p:spTree>
    <p:extLst>
      <p:ext uri="{BB962C8B-B14F-4D97-AF65-F5344CB8AC3E}">
        <p14:creationId xmlns:p14="http://schemas.microsoft.com/office/powerpoint/2010/main" val="8686221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smtClean="0"/>
              <a:t>Searching for Outliers</a:t>
            </a:r>
            <a:endParaRPr lang="en-US" b="1" dirty="0"/>
          </a:p>
        </p:txBody>
      </p:sp>
      <p:sp>
        <p:nvSpPr>
          <p:cNvPr id="11" name="Content Placeholder 10"/>
          <p:cNvSpPr>
            <a:spLocks noGrp="1"/>
          </p:cNvSpPr>
          <p:nvPr>
            <p:ph idx="1"/>
          </p:nvPr>
        </p:nvSpPr>
        <p:spPr>
          <a:xfrm>
            <a:off x="457200" y="1600200"/>
            <a:ext cx="5230930" cy="4525963"/>
          </a:xfrm>
        </p:spPr>
        <p:txBody>
          <a:bodyPr/>
          <a:lstStyle/>
          <a:p>
            <a:r>
              <a:rPr lang="en-US" dirty="0" smtClean="0"/>
              <a:t>Construct reference matrix for each time-reference interval </a:t>
            </a:r>
          </a:p>
          <a:p>
            <a:r>
              <a:rPr lang="en-US" dirty="0" smtClean="0"/>
              <a:t>For new data points, compute </a:t>
            </a:r>
            <a:r>
              <a:rPr lang="en-US" dirty="0" smtClean="0">
                <a:latin typeface="Monotype Corsiva"/>
                <a:cs typeface="Monotype Corsiva"/>
              </a:rPr>
              <a:t>l</a:t>
            </a:r>
          </a:p>
          <a:p>
            <a:endParaRPr lang="en-US" sz="2800" dirty="0" smtClean="0">
              <a:latin typeface="Monotype Corsiva"/>
              <a:cs typeface="Monotype Corsiva"/>
            </a:endParaRPr>
          </a:p>
          <a:p>
            <a:r>
              <a:rPr lang="en-US" sz="2800" dirty="0" smtClean="0">
                <a:latin typeface="Calibri (Body)"/>
                <a:cs typeface="Calibri (Body)"/>
              </a:rPr>
              <a:t>Identifying outliers</a:t>
            </a:r>
          </a:p>
          <a:p>
            <a:pPr lvl="1"/>
            <a:r>
              <a:rPr lang="en-US" sz="2400" dirty="0" smtClean="0">
                <a:latin typeface="Calibri (Body)"/>
                <a:cs typeface="Calibri (Body)"/>
              </a:rPr>
              <a:t>Median Absolute Deviation</a:t>
            </a:r>
            <a:endParaRPr lang="en-US" sz="2400" dirty="0">
              <a:latin typeface="Calibri (Body)"/>
              <a:cs typeface="Calibri (Body)"/>
            </a:endParaRPr>
          </a:p>
        </p:txBody>
      </p:sp>
      <p:pic>
        <p:nvPicPr>
          <p:cNvPr id="3" name="Picture 2" descr="Screen shot 2012-10-17 at 9.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39" y="6218773"/>
            <a:ext cx="3462558" cy="577093"/>
          </a:xfrm>
          <a:prstGeom prst="rect">
            <a:avLst/>
          </a:prstGeom>
          <a:ln>
            <a:solidFill>
              <a:schemeClr val="tx1"/>
            </a:solidFill>
          </a:ln>
        </p:spPr>
      </p:pic>
      <p:pic>
        <p:nvPicPr>
          <p:cNvPr id="4" name="Picture 3" descr="Screen shot 2012-10-17 at 9.36.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887" y="5684583"/>
            <a:ext cx="4251948" cy="506963"/>
          </a:xfrm>
          <a:prstGeom prst="rect">
            <a:avLst/>
          </a:prstGeom>
        </p:spPr>
      </p:pic>
      <p:pic>
        <p:nvPicPr>
          <p:cNvPr id="5" name="Picture 4" descr="Screen shot 2012-10-17 at 9.38.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321" y="4840298"/>
            <a:ext cx="2147063" cy="425161"/>
          </a:xfrm>
          <a:prstGeom prst="rect">
            <a:avLst/>
          </a:prstGeom>
        </p:spPr>
      </p:pic>
      <p:pic>
        <p:nvPicPr>
          <p:cNvPr id="8" name="Picture 7" descr="Screen shot 2013-01-10 at 6.37.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2077" y="2798340"/>
            <a:ext cx="3339283" cy="1144137"/>
          </a:xfrm>
          <a:prstGeom prst="rect">
            <a:avLst/>
          </a:prstGeom>
        </p:spPr>
      </p:pic>
      <p:sp>
        <p:nvSpPr>
          <p:cNvPr id="9" name="TextBox 8"/>
          <p:cNvSpPr txBox="1"/>
          <p:nvPr/>
        </p:nvSpPr>
        <p:spPr>
          <a:xfrm>
            <a:off x="1719667" y="2593042"/>
            <a:ext cx="184666" cy="369332"/>
          </a:xfrm>
          <a:prstGeom prst="rect">
            <a:avLst/>
          </a:prstGeom>
          <a:noFill/>
        </p:spPr>
        <p:txBody>
          <a:bodyPr wrap="none" rtlCol="0">
            <a:spAutoFit/>
          </a:bodyPr>
          <a:lstStyle/>
          <a:p>
            <a:endParaRPr lang="en-US" dirty="0"/>
          </a:p>
        </p:txBody>
      </p:sp>
      <p:pic>
        <p:nvPicPr>
          <p:cNvPr id="12" name="Picture 11" descr="Screen shot 2013-01-10 at 6.40.1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887" y="2198817"/>
            <a:ext cx="3854113" cy="552981"/>
          </a:xfrm>
          <a:prstGeom prst="rect">
            <a:avLst/>
          </a:prstGeom>
        </p:spPr>
      </p:pic>
      <p:sp>
        <p:nvSpPr>
          <p:cNvPr id="13" name="TextBox 12"/>
          <p:cNvSpPr txBox="1"/>
          <p:nvPr/>
        </p:nvSpPr>
        <p:spPr>
          <a:xfrm>
            <a:off x="8608126" y="3261974"/>
            <a:ext cx="535874" cy="369332"/>
          </a:xfrm>
          <a:prstGeom prst="rect">
            <a:avLst/>
          </a:prstGeom>
          <a:noFill/>
        </p:spPr>
        <p:txBody>
          <a:bodyPr wrap="none" rtlCol="0">
            <a:spAutoFit/>
          </a:bodyPr>
          <a:lstStyle/>
          <a:p>
            <a:r>
              <a:rPr lang="en-US" dirty="0" smtClean="0"/>
              <a:t>p=4</a:t>
            </a:r>
            <a:endParaRPr lang="en-US" dirty="0"/>
          </a:p>
        </p:txBody>
      </p:sp>
      <p:pic>
        <p:nvPicPr>
          <p:cNvPr id="14" name="Picture 13" descr="Screen shot 2013-01-10 at 6.47.1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200" y="3788512"/>
            <a:ext cx="2260600" cy="825500"/>
          </a:xfrm>
          <a:prstGeom prst="rect">
            <a:avLst/>
          </a:prstGeom>
        </p:spPr>
      </p:pic>
      <p:sp>
        <p:nvSpPr>
          <p:cNvPr id="15" name="TextBox 14"/>
          <p:cNvSpPr txBox="1"/>
          <p:nvPr/>
        </p:nvSpPr>
        <p:spPr>
          <a:xfrm>
            <a:off x="6133321" y="5756831"/>
            <a:ext cx="1173932" cy="369332"/>
          </a:xfrm>
          <a:prstGeom prst="rect">
            <a:avLst/>
          </a:prstGeom>
          <a:noFill/>
        </p:spPr>
        <p:txBody>
          <a:bodyPr wrap="none" rtlCol="0">
            <a:spAutoFit/>
          </a:bodyPr>
          <a:lstStyle/>
          <a:p>
            <a:r>
              <a:rPr lang="en-US" dirty="0" smtClean="0"/>
              <a:t>, b=1.4826</a:t>
            </a:r>
            <a:endParaRPr lang="en-US" dirty="0"/>
          </a:p>
        </p:txBody>
      </p:sp>
    </p:spTree>
    <p:extLst>
      <p:ext uri="{BB962C8B-B14F-4D97-AF65-F5344CB8AC3E}">
        <p14:creationId xmlns:p14="http://schemas.microsoft.com/office/powerpoint/2010/main" val="36695890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Properties</a:t>
            </a:r>
            <a:endParaRPr lang="en-US" b="1" dirty="0"/>
          </a:p>
        </p:txBody>
      </p:sp>
      <p:sp>
        <p:nvSpPr>
          <p:cNvPr id="3" name="Content Placeholder 2"/>
          <p:cNvSpPr>
            <a:spLocks noGrp="1"/>
          </p:cNvSpPr>
          <p:nvPr>
            <p:ph idx="1"/>
          </p:nvPr>
        </p:nvSpPr>
        <p:spPr/>
        <p:txBody>
          <a:bodyPr>
            <a:normAutofit/>
          </a:bodyPr>
          <a:lstStyle/>
          <a:p>
            <a:r>
              <a:rPr lang="en-US" b="1" dirty="0" smtClean="0">
                <a:solidFill>
                  <a:schemeClr val="tx2">
                    <a:lumMod val="60000"/>
                    <a:lumOff val="40000"/>
                  </a:schemeClr>
                </a:solidFill>
              </a:rPr>
              <a:t>Extensibility</a:t>
            </a:r>
            <a:endParaRPr lang="en-US" b="1" dirty="0" smtClean="0"/>
          </a:p>
          <a:p>
            <a:pPr lvl="1"/>
            <a:r>
              <a:rPr lang="en-US" dirty="0" smtClean="0"/>
              <a:t>Streams from </a:t>
            </a:r>
            <a:r>
              <a:rPr lang="en-US" dirty="0" err="1" smtClean="0"/>
              <a:t>BACNet</a:t>
            </a:r>
            <a:r>
              <a:rPr lang="en-US" dirty="0" smtClean="0"/>
              <a:t>, </a:t>
            </a:r>
            <a:r>
              <a:rPr lang="en-US" dirty="0" err="1" smtClean="0"/>
              <a:t>sMAP</a:t>
            </a:r>
            <a:r>
              <a:rPr lang="en-US" dirty="0" smtClean="0"/>
              <a:t>, FIAP, shared jobs</a:t>
            </a:r>
          </a:p>
          <a:p>
            <a:r>
              <a:rPr lang="en-US" b="1" dirty="0" smtClean="0">
                <a:solidFill>
                  <a:schemeClr val="tx2">
                    <a:lumMod val="60000"/>
                    <a:lumOff val="40000"/>
                  </a:schemeClr>
                </a:solidFill>
              </a:rPr>
              <a:t>Generalizability</a:t>
            </a:r>
            <a:endParaRPr lang="en-US" b="1" dirty="0" smtClean="0"/>
          </a:p>
          <a:p>
            <a:pPr lvl="1"/>
            <a:r>
              <a:rPr lang="en-US" dirty="0" smtClean="0"/>
              <a:t>Viewers, mobile application, processing</a:t>
            </a:r>
          </a:p>
          <a:p>
            <a:r>
              <a:rPr lang="en-US" b="1" dirty="0" smtClean="0">
                <a:solidFill>
                  <a:schemeClr val="tx2">
                    <a:lumMod val="60000"/>
                    <a:lumOff val="40000"/>
                  </a:schemeClr>
                </a:solidFill>
              </a:rPr>
              <a:t>Scalability</a:t>
            </a:r>
            <a:endParaRPr lang="en-US" b="1" dirty="0" smtClean="0"/>
          </a:p>
          <a:p>
            <a:pPr lvl="1"/>
            <a:r>
              <a:rPr lang="en-US" dirty="0" smtClean="0"/>
              <a:t>Web services architecture</a:t>
            </a:r>
          </a:p>
          <a:p>
            <a:r>
              <a:rPr lang="en-US" b="1" dirty="0" smtClean="0">
                <a:solidFill>
                  <a:schemeClr val="tx2">
                    <a:lumMod val="60000"/>
                    <a:lumOff val="40000"/>
                  </a:schemeClr>
                </a:solidFill>
              </a:rPr>
              <a:t>Ease of Management</a:t>
            </a:r>
            <a:endParaRPr lang="en-US" b="1" dirty="0" smtClean="0"/>
          </a:p>
          <a:p>
            <a:pPr lvl="1"/>
            <a:r>
              <a:rPr lang="en-US" dirty="0" smtClean="0"/>
              <a:t>Everything is a file</a:t>
            </a:r>
            <a:endParaRPr lang="en-US" dirty="0"/>
          </a:p>
        </p:txBody>
      </p:sp>
    </p:spTree>
    <p:extLst>
      <p:ext uri="{BB962C8B-B14F-4D97-AF65-F5344CB8AC3E}">
        <p14:creationId xmlns:p14="http://schemas.microsoft.com/office/powerpoint/2010/main" val="180701719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Applications</a:t>
            </a:r>
            <a:endParaRPr lang="en-US" b="1" dirty="0"/>
          </a:p>
        </p:txBody>
      </p:sp>
      <p:sp>
        <p:nvSpPr>
          <p:cNvPr id="8" name="Content Placeholder 7"/>
          <p:cNvSpPr>
            <a:spLocks noGrp="1"/>
          </p:cNvSpPr>
          <p:nvPr>
            <p:ph sz="half" idx="2"/>
          </p:nvPr>
        </p:nvSpPr>
        <p:spPr>
          <a:xfrm>
            <a:off x="457200" y="1417638"/>
            <a:ext cx="4040188" cy="3951288"/>
          </a:xfrm>
        </p:spPr>
        <p:txBody>
          <a:bodyPr/>
          <a:lstStyle/>
          <a:p>
            <a:r>
              <a:rPr lang="en-US" dirty="0" smtClean="0"/>
              <a:t>Data </a:t>
            </a:r>
            <a:r>
              <a:rPr lang="en-US" dirty="0" smtClean="0"/>
              <a:t>and building configuration </a:t>
            </a:r>
            <a:r>
              <a:rPr lang="en-US" dirty="0" smtClean="0"/>
              <a:t>viewers</a:t>
            </a:r>
          </a:p>
          <a:p>
            <a:endParaRPr lang="en-US" dirty="0" smtClean="0"/>
          </a:p>
          <a:p>
            <a:r>
              <a:rPr lang="en-US" dirty="0" smtClean="0"/>
              <a:t>Statistical analysis application in </a:t>
            </a:r>
            <a:r>
              <a:rPr lang="en-US" dirty="0" err="1" smtClean="0"/>
              <a:t>Matlab</a:t>
            </a:r>
            <a:endParaRPr lang="en-US" dirty="0" smtClean="0"/>
          </a:p>
        </p:txBody>
      </p:sp>
      <p:pic>
        <p:nvPicPr>
          <p:cNvPr id="10" name="Picture 9"/>
          <p:cNvPicPr>
            <a:picLocks noChangeAspect="1"/>
          </p:cNvPicPr>
          <p:nvPr/>
        </p:nvPicPr>
        <p:blipFill>
          <a:blip r:embed="rId2"/>
          <a:stretch>
            <a:fillRect/>
          </a:stretch>
        </p:blipFill>
        <p:spPr>
          <a:xfrm>
            <a:off x="4922253" y="1173664"/>
            <a:ext cx="3339432" cy="2504574"/>
          </a:xfrm>
          <a:prstGeom prst="rect">
            <a:avLst/>
          </a:prstGeom>
        </p:spPr>
      </p:pic>
      <p:pic>
        <p:nvPicPr>
          <p:cNvPr id="15" name="Picture 14" descr="Screen shot 2012-04-13 at 1.55.46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73" y="3983789"/>
            <a:ext cx="4034927" cy="2369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Screen shot 2013-06-26 at 2.24.1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666" y="3538538"/>
            <a:ext cx="4680434" cy="2908300"/>
          </a:xfrm>
          <a:prstGeom prst="rect">
            <a:avLst/>
          </a:prstGeom>
        </p:spPr>
      </p:pic>
    </p:spTree>
    <p:extLst>
      <p:ext uri="{BB962C8B-B14F-4D97-AF65-F5344CB8AC3E}">
        <p14:creationId xmlns:p14="http://schemas.microsoft.com/office/powerpoint/2010/main" val="3091341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24976</TotalTime>
  <Words>5640</Words>
  <Application>Microsoft Macintosh PowerPoint</Application>
  <PresentationFormat>On-screen Show (4:3)</PresentationFormat>
  <Paragraphs>1111</Paragraphs>
  <Slides>97</Slides>
  <Notes>41</Notes>
  <HiddenSlides>10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99" baseType="lpstr">
      <vt:lpstr>Office Theme</vt:lpstr>
      <vt:lpstr>Image</vt:lpstr>
      <vt:lpstr>A Platform Architecture for Sensor Data Processing and Verification in Buildings</vt:lpstr>
      <vt:lpstr>Buildings As Prime Target</vt:lpstr>
      <vt:lpstr>Huge Sensor Networks</vt:lpstr>
      <vt:lpstr>Holistic Building Optimization</vt:lpstr>
      <vt:lpstr>Diagnostics and Control with  Mobiles Phones</vt:lpstr>
      <vt:lpstr>We need to manage building sensors and actuators in a unified fashion</vt:lpstr>
      <vt:lpstr>Why is this challenging?</vt:lpstr>
      <vt:lpstr>Why is this challenging?</vt:lpstr>
      <vt:lpstr>Complications</vt:lpstr>
      <vt:lpstr>Solutions</vt:lpstr>
      <vt:lpstr>Solutions</vt:lpstr>
      <vt:lpstr>Sensors/Actuators As Resources</vt:lpstr>
      <vt:lpstr>Where have we seen this before?</vt:lpstr>
      <vt:lpstr>Sensors as Files</vt:lpstr>
      <vt:lpstr>Views Captured in Namespace</vt:lpstr>
      <vt:lpstr>Capturing Inter-relationships</vt:lpstr>
      <vt:lpstr>Implementation</vt:lpstr>
      <vt:lpstr>Application: The Mobile Energy Lens</vt:lpstr>
      <vt:lpstr>Energy Lens Challenges</vt:lpstr>
      <vt:lpstr>File Abstraction</vt:lpstr>
      <vt:lpstr>Swipes Capture Links</vt:lpstr>
      <vt:lpstr>Stream Resampling</vt:lpstr>
      <vt:lpstr>Process Management Through FS</vt:lpstr>
      <vt:lpstr>Collection &amp; Live Aggregation</vt:lpstr>
      <vt:lpstr>Live Statistics On Building Inventory</vt:lpstr>
      <vt:lpstr>Solutions</vt:lpstr>
      <vt:lpstr>Verification</vt:lpstr>
      <vt:lpstr>Models Depend on Geometry</vt:lpstr>
      <vt:lpstr>Similar Trend in Data Streams</vt:lpstr>
      <vt:lpstr>No Discernible  Correlation Pattern in Raw Traces</vt:lpstr>
      <vt:lpstr>An example…</vt:lpstr>
      <vt:lpstr>Experimental Setting</vt:lpstr>
      <vt:lpstr>Analysis with EMD</vt:lpstr>
      <vt:lpstr>Broader validation</vt:lpstr>
      <vt:lpstr>Data set</vt:lpstr>
      <vt:lpstr>Results</vt:lpstr>
      <vt:lpstr>Results</vt:lpstr>
      <vt:lpstr>Waste in Buildings</vt:lpstr>
      <vt:lpstr>Retro-commissioning</vt:lpstr>
      <vt:lpstr>Design Goals</vt:lpstr>
      <vt:lpstr>Expanded w/Anomaly Detection</vt:lpstr>
      <vt:lpstr>Experimental Setting</vt:lpstr>
      <vt:lpstr>Results</vt:lpstr>
      <vt:lpstr>Alarms in Eng. Bldg 2 @Todai</vt:lpstr>
      <vt:lpstr>Alarms in Cory Hall</vt:lpstr>
      <vt:lpstr>Deployments</vt:lpstr>
      <vt:lpstr>Future Work</vt:lpstr>
      <vt:lpstr>Conclusion</vt:lpstr>
      <vt:lpstr>Extra</vt:lpstr>
      <vt:lpstr>Re-aggregation</vt:lpstr>
      <vt:lpstr>Data set</vt:lpstr>
      <vt:lpstr>Results</vt:lpstr>
      <vt:lpstr>Results</vt:lpstr>
      <vt:lpstr>Results</vt:lpstr>
      <vt:lpstr>Results</vt:lpstr>
      <vt:lpstr>Results</vt:lpstr>
      <vt:lpstr>EMD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From Sensor Networks to OS</vt:lpstr>
      <vt:lpstr>Alarms in Eng. Bldg 2 @Todai</vt:lpstr>
      <vt:lpstr>PowerPoint Presentation</vt:lpstr>
      <vt:lpstr>Pipes through pub/sub</vt:lpstr>
      <vt:lpstr>Verification</vt:lpstr>
      <vt:lpstr>Applications</vt:lpstr>
      <vt:lpstr>Driver Library</vt:lpstr>
      <vt:lpstr>File/FS API</vt:lpstr>
      <vt:lpstr>PowerPoint Presentation</vt:lpstr>
      <vt:lpstr>Acquisition and Interpretation Loop</vt:lpstr>
      <vt:lpstr>Trends</vt:lpstr>
      <vt:lpstr>Big Data for Scientists</vt:lpstr>
      <vt:lpstr>Empirical Mode Decomposition</vt:lpstr>
      <vt:lpstr>Context-related queries</vt:lpstr>
      <vt:lpstr>Acquisition and Interpretation Loop</vt:lpstr>
      <vt:lpstr>Shortcomings</vt:lpstr>
      <vt:lpstr>Local filesystem mount  of sensor deployment</vt:lpstr>
      <vt:lpstr>Pipes through pub/sub</vt:lpstr>
      <vt:lpstr>Future Work</vt:lpstr>
      <vt:lpstr>Models Depend on Geometry</vt:lpstr>
      <vt:lpstr>Empirical mode decomposition</vt:lpstr>
      <vt:lpstr>Querying</vt:lpstr>
      <vt:lpstr>Applications</vt:lpstr>
      <vt:lpstr>Related Work</vt:lpstr>
      <vt:lpstr>Design Goals</vt:lpstr>
      <vt:lpstr>Goal: System Properties</vt:lpstr>
      <vt:lpstr>Alternate Approaches</vt:lpstr>
      <vt:lpstr>Searching for Outliers</vt:lpstr>
      <vt:lpstr>Properties</vt:lpstr>
      <vt:lpstr>Applications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Services  for Buildings</dc:title>
  <dc:creator>Jorge Ortiz</dc:creator>
  <cp:lastModifiedBy>Jorge Ortiz</cp:lastModifiedBy>
  <cp:revision>231</cp:revision>
  <dcterms:created xsi:type="dcterms:W3CDTF">2013-06-28T23:21:45Z</dcterms:created>
  <dcterms:modified xsi:type="dcterms:W3CDTF">2013-11-19T23:55:16Z</dcterms:modified>
</cp:coreProperties>
</file>